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  <p:sldMasterId id="2147485631" r:id="rId12"/>
  </p:sldMasterIdLst>
  <p:notesMasterIdLst>
    <p:notesMasterId r:id="rId46"/>
  </p:notesMasterIdLst>
  <p:handoutMasterIdLst>
    <p:handoutMasterId r:id="rId47"/>
  </p:handoutMasterIdLst>
  <p:sldIdLst>
    <p:sldId id="722" r:id="rId13"/>
    <p:sldId id="271" r:id="rId14"/>
    <p:sldId id="5960" r:id="rId15"/>
    <p:sldId id="5961" r:id="rId16"/>
    <p:sldId id="5962" r:id="rId17"/>
    <p:sldId id="5963" r:id="rId18"/>
    <p:sldId id="4875" r:id="rId19"/>
    <p:sldId id="5964" r:id="rId20"/>
    <p:sldId id="4794" r:id="rId21"/>
    <p:sldId id="5965" r:id="rId22"/>
    <p:sldId id="5966" r:id="rId23"/>
    <p:sldId id="5967" r:id="rId24"/>
    <p:sldId id="4793" r:id="rId25"/>
    <p:sldId id="4820" r:id="rId26"/>
    <p:sldId id="5969" r:id="rId27"/>
    <p:sldId id="5971" r:id="rId28"/>
    <p:sldId id="5973" r:id="rId29"/>
    <p:sldId id="5972" r:id="rId30"/>
    <p:sldId id="5974" r:id="rId31"/>
    <p:sldId id="5975" r:id="rId32"/>
    <p:sldId id="5976" r:id="rId33"/>
    <p:sldId id="5978" r:id="rId34"/>
    <p:sldId id="5980" r:id="rId35"/>
    <p:sldId id="5981" r:id="rId36"/>
    <p:sldId id="5982" r:id="rId37"/>
    <p:sldId id="4795" r:id="rId38"/>
    <p:sldId id="5989" r:id="rId39"/>
    <p:sldId id="6047" r:id="rId40"/>
    <p:sldId id="6048" r:id="rId41"/>
    <p:sldId id="6049" r:id="rId42"/>
    <p:sldId id="5984" r:id="rId43"/>
    <p:sldId id="4857" r:id="rId44"/>
    <p:sldId id="6050" r:id="rId4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CDEDF2"/>
    <a:srgbClr val="FFEAFE"/>
    <a:srgbClr val="FFEFEC"/>
    <a:srgbClr val="FF0000"/>
    <a:srgbClr val="F8BFFF"/>
    <a:srgbClr val="084483"/>
    <a:srgbClr val="ED7D31"/>
    <a:srgbClr val="FFDCFD"/>
    <a:srgbClr val="ECF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02" autoAdjust="0"/>
    <p:restoredTop sz="44320" autoAdjust="0"/>
  </p:normalViewPr>
  <p:slideViewPr>
    <p:cSldViewPr>
      <p:cViewPr varScale="1">
        <p:scale>
          <a:sx n="49" d="100"/>
          <a:sy n="49" d="100"/>
        </p:scale>
        <p:origin x="402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3" d="100"/>
        <a:sy n="123" d="100"/>
      </p:scale>
      <p:origin x="0" y="0"/>
    </p:cViewPr>
  </p:notesTextViewPr>
  <p:sorterViewPr>
    <p:cViewPr varScale="1">
      <p:scale>
        <a:sx n="1" d="1"/>
        <a:sy n="1" d="1"/>
      </p:scale>
      <p:origin x="0" y="-357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9" Type="http://schemas.openxmlformats.org/officeDocument/2006/relationships/slide" Target="slides/slide17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8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541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878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77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4266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06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458615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05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6591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5671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42713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9111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202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79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492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3548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176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17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031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27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052050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28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02306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83359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2646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2706788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53271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726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E82DFE-E98A-254F-BFEC-3824591F846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435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060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11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050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50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47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959945-7217-484B-8E74-88DC87A74BB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87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61898"/>
            <a:ext cx="6858000" cy="2247530"/>
          </a:xfrm>
        </p:spPr>
        <p:txBody>
          <a:bodyPr anchor="ctr"/>
          <a:lstStyle>
            <a:lvl1pPr marL="0" indent="0" algn="ctr">
              <a:buNone/>
              <a:defRPr sz="2400">
                <a:latin typeface="Avenir Next" panose="020B05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5676"/>
            <a:ext cx="7772400" cy="2387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>
              <a:defRPr sz="4000"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45300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 lIns="180000" tIns="72000" rIns="180000" bIns="0">
            <a:normAutofit/>
          </a:bodyPr>
          <a:lstStyle>
            <a:lvl1pPr>
              <a:defRPr sz="3200"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384286"/>
          </a:xfrm>
        </p:spPr>
        <p:txBody>
          <a:bodyPr/>
          <a:lstStyle>
            <a:lvl1pPr>
              <a:buClr>
                <a:schemeClr val="tx1"/>
              </a:buClr>
              <a:defRPr sz="2400" b="0">
                <a:solidFill>
                  <a:schemeClr val="tx1"/>
                </a:solidFill>
                <a:latin typeface="Avenir Next" panose="020B0503020202020204" pitchFamily="34" charset="0"/>
              </a:defRPr>
            </a:lvl1pPr>
            <a:lvl2pPr marL="685800" indent="-228600">
              <a:buClr>
                <a:schemeClr val="tx1"/>
              </a:buClr>
              <a:buSzPct val="120000"/>
              <a:buFont typeface="System Font Regular"/>
              <a:buChar char="◦"/>
              <a:defRPr sz="2200" b="0" i="0">
                <a:solidFill>
                  <a:schemeClr val="tx1"/>
                </a:solidFill>
                <a:latin typeface="Avenir Next" panose="020B0503020202020204" pitchFamily="34" charset="0"/>
              </a:defRPr>
            </a:lvl2pPr>
            <a:lvl3pPr>
              <a:buClr>
                <a:schemeClr val="tx1"/>
              </a:buClr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3pPr>
            <a:lvl4pPr marL="1600200" indent="-228600">
              <a:buClr>
                <a:schemeClr val="tx1"/>
              </a:buClr>
              <a:buSzPct val="120000"/>
              <a:buFont typeface="System Font Regular"/>
              <a:buChar char="◦"/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4pPr>
            <a:lvl5pPr>
              <a:buClr>
                <a:schemeClr val="tx1"/>
              </a:buClr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130" y="6514500"/>
            <a:ext cx="2057400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fld id="{0AF2B2D6-0945-9441-9A0E-00E61F40E702}" type="datetime1">
              <a:rPr lang="de-CH" smtClean="0"/>
              <a:pPr/>
              <a:t>03.01.2023</a:t>
            </a:fld>
            <a:endParaRPr lang="en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514500"/>
            <a:ext cx="3086100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fld id="{B2A8E1B8-46DA-764A-A70B-26D693849073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723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03" y="995823"/>
            <a:ext cx="8844594" cy="5360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3130" y="64372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5127-30DF-5542-B50D-7B48EEB4325D}" type="datetime1">
              <a:rPr lang="de-CH" smtClean="0"/>
              <a:t>03.01.2023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72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1562" y="6437271"/>
            <a:ext cx="2049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8E1B8-46DA-764A-A70B-26D693849073}" type="slidenum">
              <a:rPr lang="en-CH" smtClean="0"/>
              <a:t>‹#›</a:t>
            </a:fld>
            <a:endParaRPr lang="en-CH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19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32" r:id="rId1"/>
    <p:sldLayoutId id="214748563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Cambria" panose="02040503050406030204" pitchFamily="18" charset="0"/>
          <a:ea typeface="APPLE LIGOTHIC MEDIUM" pitchFamily="2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Jisung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04 January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Cutting-Edge Research in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Errors in Modern NAND Flash Memory</a:t>
            </a:r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A7A9B690-E7E3-A44F-AAC6-34495441C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0" dirty="0">
                <a:solidFill>
                  <a:srgbClr val="C00000"/>
                </a:solidFill>
              </a:rPr>
              <a:t>High row bit-error rates (RBER) </a:t>
            </a:r>
            <a:r>
              <a:rPr lang="en-CH" b="0" dirty="0"/>
              <a:t>in MLC NAND flash memory</a:t>
            </a:r>
          </a:p>
          <a:p>
            <a:pPr lvl="1"/>
            <a:r>
              <a:rPr lang="en-CH" dirty="0"/>
              <a:t>Narrow margin b/w adjacent V</a:t>
            </a:r>
            <a:r>
              <a:rPr lang="en-CH" baseline="-25000" dirty="0"/>
              <a:t>TH</a:t>
            </a:r>
            <a:r>
              <a:rPr lang="en-CH" dirty="0"/>
              <a:t> states</a:t>
            </a:r>
            <a:endParaRPr lang="en-CH" b="0" dirty="0"/>
          </a:p>
          <a:p>
            <a:endParaRPr lang="en-CH" dirty="0"/>
          </a:p>
        </p:txBody>
      </p:sp>
      <p:sp>
        <p:nvSpPr>
          <p:cNvPr id="46" name="Slide Number Placeholder 3">
            <a:extLst>
              <a:ext uri="{FF2B5EF4-FFF2-40B4-BE49-F238E27FC236}">
                <a16:creationId xmlns:a16="http://schemas.microsoft.com/office/drawing/2014/main" id="{50351CF7-75C4-A34C-9F34-164F89FB9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10</a:t>
            </a:fld>
            <a:endParaRPr lang="en-CH" dirty="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06C8EE4-209E-994C-8D76-FBAF94CF7F24}"/>
              </a:ext>
            </a:extLst>
          </p:cNvPr>
          <p:cNvGrpSpPr/>
          <p:nvPr/>
        </p:nvGrpSpPr>
        <p:grpSpPr>
          <a:xfrm>
            <a:off x="109564" y="4158830"/>
            <a:ext cx="8894196" cy="2438429"/>
            <a:chOff x="109564" y="4158830"/>
            <a:chExt cx="8894196" cy="2438429"/>
          </a:xfrm>
        </p:grpSpPr>
        <p:sp>
          <p:nvSpPr>
            <p:cNvPr id="65" name="Rectangle 60">
              <a:extLst>
                <a:ext uri="{FF2B5EF4-FFF2-40B4-BE49-F238E27FC236}">
                  <a16:creationId xmlns:a16="http://schemas.microsoft.com/office/drawing/2014/main" id="{CBA56511-A461-4F4E-99A5-F8C27ECB9010}"/>
                </a:ext>
              </a:extLst>
            </p:cNvPr>
            <p:cNvSpPr/>
            <p:nvPr/>
          </p:nvSpPr>
          <p:spPr>
            <a:xfrm rot="16200000">
              <a:off x="-257395" y="5252993"/>
              <a:ext cx="1041695" cy="3077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74">
              <a:extLst>
                <a:ext uri="{FF2B5EF4-FFF2-40B4-BE49-F238E27FC236}">
                  <a16:creationId xmlns:a16="http://schemas.microsoft.com/office/drawing/2014/main" id="{CB45BFCB-0A32-E649-8915-C44DEFA86D0F}"/>
                </a:ext>
              </a:extLst>
            </p:cNvPr>
            <p:cNvSpPr/>
            <p:nvPr/>
          </p:nvSpPr>
          <p:spPr>
            <a:xfrm>
              <a:off x="636957" y="519976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67" name="Freeform 32">
              <a:extLst>
                <a:ext uri="{FF2B5EF4-FFF2-40B4-BE49-F238E27FC236}">
                  <a16:creationId xmlns:a16="http://schemas.microsoft.com/office/drawing/2014/main" id="{D967B7E7-C9C3-E940-8707-A8D2F8046CC4}"/>
                </a:ext>
              </a:extLst>
            </p:cNvPr>
            <p:cNvSpPr/>
            <p:nvPr/>
          </p:nvSpPr>
          <p:spPr>
            <a:xfrm>
              <a:off x="62398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6106EDA-EFE4-C249-B4C5-55CF6212E702}"/>
                </a:ext>
              </a:extLst>
            </p:cNvPr>
            <p:cNvSpPr txBox="1"/>
            <p:nvPr/>
          </p:nvSpPr>
          <p:spPr>
            <a:xfrm>
              <a:off x="78784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cxnSp>
          <p:nvCxnSpPr>
            <p:cNvPr id="69" name="직선 화살표 연결선 450">
              <a:extLst>
                <a:ext uri="{FF2B5EF4-FFF2-40B4-BE49-F238E27FC236}">
                  <a16:creationId xmlns:a16="http://schemas.microsoft.com/office/drawing/2014/main" id="{806E1849-DBF3-B745-869A-754250AE9882}"/>
                </a:ext>
              </a:extLst>
            </p:cNvPr>
            <p:cNvCxnSpPr/>
            <p:nvPr/>
          </p:nvCxnSpPr>
          <p:spPr>
            <a:xfrm>
              <a:off x="1231139" y="6032301"/>
              <a:ext cx="42113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4472C4"/>
              </a:solidFill>
              <a:prstDash val="solid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70" name="Rectangle 74">
              <a:extLst>
                <a:ext uri="{FF2B5EF4-FFF2-40B4-BE49-F238E27FC236}">
                  <a16:creationId xmlns:a16="http://schemas.microsoft.com/office/drawing/2014/main" id="{E293A6ED-07A9-104E-8EE9-55A91C7BBF47}"/>
                </a:ext>
              </a:extLst>
            </p:cNvPr>
            <p:cNvSpPr/>
            <p:nvPr/>
          </p:nvSpPr>
          <p:spPr>
            <a:xfrm>
              <a:off x="1625109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0A408156-0C1D-614E-80E7-288DB653C8F4}"/>
                </a:ext>
              </a:extLst>
            </p:cNvPr>
            <p:cNvSpPr/>
            <p:nvPr/>
          </p:nvSpPr>
          <p:spPr>
            <a:xfrm>
              <a:off x="1612139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00A6306-A159-F94B-B828-D54CE0690672}"/>
                </a:ext>
              </a:extLst>
            </p:cNvPr>
            <p:cNvSpPr txBox="1"/>
            <p:nvPr/>
          </p:nvSpPr>
          <p:spPr>
            <a:xfrm>
              <a:off x="1775991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73" name="Rectangle 74">
              <a:extLst>
                <a:ext uri="{FF2B5EF4-FFF2-40B4-BE49-F238E27FC236}">
                  <a16:creationId xmlns:a16="http://schemas.microsoft.com/office/drawing/2014/main" id="{BD6E10AE-BD80-C24F-AFCF-DC2A09B38F94}"/>
                </a:ext>
              </a:extLst>
            </p:cNvPr>
            <p:cNvSpPr/>
            <p:nvPr/>
          </p:nvSpPr>
          <p:spPr>
            <a:xfrm>
              <a:off x="2613258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4" name="Freeform 32">
              <a:extLst>
                <a:ext uri="{FF2B5EF4-FFF2-40B4-BE49-F238E27FC236}">
                  <a16:creationId xmlns:a16="http://schemas.microsoft.com/office/drawing/2014/main" id="{619ECE53-87D8-6047-9EAD-EE9C360F8DA3}"/>
                </a:ext>
              </a:extLst>
            </p:cNvPr>
            <p:cNvSpPr/>
            <p:nvPr/>
          </p:nvSpPr>
          <p:spPr>
            <a:xfrm>
              <a:off x="2600288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B586124-D227-EB4E-AAAB-E4DE28C75673}"/>
                </a:ext>
              </a:extLst>
            </p:cNvPr>
            <p:cNvSpPr txBox="1"/>
            <p:nvPr/>
          </p:nvSpPr>
          <p:spPr>
            <a:xfrm>
              <a:off x="2764141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76" name="Rectangle 74">
              <a:extLst>
                <a:ext uri="{FF2B5EF4-FFF2-40B4-BE49-F238E27FC236}">
                  <a16:creationId xmlns:a16="http://schemas.microsoft.com/office/drawing/2014/main" id="{538FD0FC-9CC5-2440-A66D-40544E50E389}"/>
                </a:ext>
              </a:extLst>
            </p:cNvPr>
            <p:cNvSpPr/>
            <p:nvPr/>
          </p:nvSpPr>
          <p:spPr>
            <a:xfrm>
              <a:off x="3601409" y="5187393"/>
              <a:ext cx="666848" cy="30777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4166237E-DE5A-5147-B22F-D076A7BF98E3}"/>
                </a:ext>
              </a:extLst>
            </p:cNvPr>
            <p:cNvSpPr/>
            <p:nvPr/>
          </p:nvSpPr>
          <p:spPr>
            <a:xfrm>
              <a:off x="358843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C783A26-5DF0-8A42-A3D7-45041D78E898}"/>
                </a:ext>
              </a:extLst>
            </p:cNvPr>
            <p:cNvSpPr txBox="1"/>
            <p:nvPr/>
          </p:nvSpPr>
          <p:spPr>
            <a:xfrm>
              <a:off x="3752291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79" name="Rectangle 74">
              <a:extLst>
                <a:ext uri="{FF2B5EF4-FFF2-40B4-BE49-F238E27FC236}">
                  <a16:creationId xmlns:a16="http://schemas.microsoft.com/office/drawing/2014/main" id="{F3D7B613-BF3A-6646-AE34-E4BF9DB4FB7C}"/>
                </a:ext>
              </a:extLst>
            </p:cNvPr>
            <p:cNvSpPr/>
            <p:nvPr/>
          </p:nvSpPr>
          <p:spPr>
            <a:xfrm>
              <a:off x="4473839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80" name="Freeform 32">
              <a:extLst>
                <a:ext uri="{FF2B5EF4-FFF2-40B4-BE49-F238E27FC236}">
                  <a16:creationId xmlns:a16="http://schemas.microsoft.com/office/drawing/2014/main" id="{A8B4F8C7-E36E-844E-B530-A9474FA49089}"/>
                </a:ext>
              </a:extLst>
            </p:cNvPr>
            <p:cNvSpPr/>
            <p:nvPr/>
          </p:nvSpPr>
          <p:spPr>
            <a:xfrm>
              <a:off x="4474026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5764F79-E271-3248-A0F8-EF3347E3B57F}"/>
                </a:ext>
              </a:extLst>
            </p:cNvPr>
            <p:cNvSpPr txBox="1"/>
            <p:nvPr/>
          </p:nvSpPr>
          <p:spPr>
            <a:xfrm>
              <a:off x="4637878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82" name="Straight Arrow Connector 59">
              <a:extLst>
                <a:ext uri="{FF2B5EF4-FFF2-40B4-BE49-F238E27FC236}">
                  <a16:creationId xmlns:a16="http://schemas.microsoft.com/office/drawing/2014/main" id="{B975D7F1-E56F-CE44-85EF-FF0C942F19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27283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83" name="그룹 43">
              <a:extLst>
                <a:ext uri="{FF2B5EF4-FFF2-40B4-BE49-F238E27FC236}">
                  <a16:creationId xmlns:a16="http://schemas.microsoft.com/office/drawing/2014/main" id="{34F4A64E-6DCE-BB49-BB63-7577857BF101}"/>
                </a:ext>
              </a:extLst>
            </p:cNvPr>
            <p:cNvGrpSpPr/>
            <p:nvPr/>
          </p:nvGrpSpPr>
          <p:grpSpPr>
            <a:xfrm>
              <a:off x="1417380" y="4475565"/>
              <a:ext cx="5794612" cy="1416386"/>
              <a:chOff x="3739328" y="3344321"/>
              <a:chExt cx="4474781" cy="1217640"/>
            </a:xfrm>
          </p:grpSpPr>
          <p:cxnSp>
            <p:nvCxnSpPr>
              <p:cNvPr id="84" name="Straight Connector 62">
                <a:extLst>
                  <a:ext uri="{FF2B5EF4-FFF2-40B4-BE49-F238E27FC236}">
                    <a16:creationId xmlns:a16="http://schemas.microsoft.com/office/drawing/2014/main" id="{2DC41C46-36FA-5642-B8F0-56211C43D000}"/>
                  </a:ext>
                </a:extLst>
              </p:cNvPr>
              <p:cNvCxnSpPr/>
              <p:nvPr/>
            </p:nvCxnSpPr>
            <p:spPr>
              <a:xfrm flipH="1">
                <a:off x="3739328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5" name="Straight Connector 65">
                <a:extLst>
                  <a:ext uri="{FF2B5EF4-FFF2-40B4-BE49-F238E27FC236}">
                    <a16:creationId xmlns:a16="http://schemas.microsoft.com/office/drawing/2014/main" id="{E7B2DF3A-8E8B-AE49-BF4A-9B839E3F7FC0}"/>
                  </a:ext>
                </a:extLst>
              </p:cNvPr>
              <p:cNvCxnSpPr/>
              <p:nvPr/>
            </p:nvCxnSpPr>
            <p:spPr>
              <a:xfrm flipH="1">
                <a:off x="4489597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6" name="Straight Connector 68">
                <a:extLst>
                  <a:ext uri="{FF2B5EF4-FFF2-40B4-BE49-F238E27FC236}">
                    <a16:creationId xmlns:a16="http://schemas.microsoft.com/office/drawing/2014/main" id="{4757AA4B-91B8-6D49-9F6E-DAB6B9627ED8}"/>
                  </a:ext>
                </a:extLst>
              </p:cNvPr>
              <p:cNvCxnSpPr/>
              <p:nvPr/>
            </p:nvCxnSpPr>
            <p:spPr>
              <a:xfrm flipH="1">
                <a:off x="5239865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7" name="Straight Connector 68">
                <a:extLst>
                  <a:ext uri="{FF2B5EF4-FFF2-40B4-BE49-F238E27FC236}">
                    <a16:creationId xmlns:a16="http://schemas.microsoft.com/office/drawing/2014/main" id="{13AD83FD-6479-DC44-8465-05E7B1E46788}"/>
                  </a:ext>
                </a:extLst>
              </p:cNvPr>
              <p:cNvCxnSpPr/>
              <p:nvPr/>
            </p:nvCxnSpPr>
            <p:spPr>
              <a:xfrm flipH="1">
                <a:off x="5992678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rgbClr val="BFBFBF"/>
                </a:solidFill>
                <a:prstDash val="sysDash"/>
              </a:ln>
              <a:effectLst/>
            </p:spPr>
          </p:cxnSp>
          <p:cxnSp>
            <p:nvCxnSpPr>
              <p:cNvPr id="88" name="Straight Connector 62">
                <a:extLst>
                  <a:ext uri="{FF2B5EF4-FFF2-40B4-BE49-F238E27FC236}">
                    <a16:creationId xmlns:a16="http://schemas.microsoft.com/office/drawing/2014/main" id="{4D818279-CA65-274E-9C31-F16ABEE6442F}"/>
                  </a:ext>
                </a:extLst>
              </p:cNvPr>
              <p:cNvCxnSpPr/>
              <p:nvPr/>
            </p:nvCxnSpPr>
            <p:spPr>
              <a:xfrm flipH="1">
                <a:off x="6712449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9" name="Straight Connector 65">
                <a:extLst>
                  <a:ext uri="{FF2B5EF4-FFF2-40B4-BE49-F238E27FC236}">
                    <a16:creationId xmlns:a16="http://schemas.microsoft.com/office/drawing/2014/main" id="{FE9695D6-11A1-0942-8681-8554655A3427}"/>
                  </a:ext>
                </a:extLst>
              </p:cNvPr>
              <p:cNvCxnSpPr/>
              <p:nvPr/>
            </p:nvCxnSpPr>
            <p:spPr>
              <a:xfrm flipH="1">
                <a:off x="7462717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90" name="Straight Connector 68">
                <a:extLst>
                  <a:ext uri="{FF2B5EF4-FFF2-40B4-BE49-F238E27FC236}">
                    <a16:creationId xmlns:a16="http://schemas.microsoft.com/office/drawing/2014/main" id="{CAA7E6AB-2E38-C443-9F1E-9BA013987E07}"/>
                  </a:ext>
                </a:extLst>
              </p:cNvPr>
              <p:cNvCxnSpPr/>
              <p:nvPr/>
            </p:nvCxnSpPr>
            <p:spPr>
              <a:xfrm flipH="1">
                <a:off x="8212986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</p:grpSp>
        <p:sp>
          <p:nvSpPr>
            <p:cNvPr id="91" name="Rectangle 74">
              <a:extLst>
                <a:ext uri="{FF2B5EF4-FFF2-40B4-BE49-F238E27FC236}">
                  <a16:creationId xmlns:a16="http://schemas.microsoft.com/office/drawing/2014/main" id="{52ECE1E0-807E-E849-A717-4BFA81F07DFB}"/>
                </a:ext>
              </a:extLst>
            </p:cNvPr>
            <p:cNvSpPr/>
            <p:nvPr/>
          </p:nvSpPr>
          <p:spPr>
            <a:xfrm>
              <a:off x="5475148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92" name="Freeform 32">
              <a:extLst>
                <a:ext uri="{FF2B5EF4-FFF2-40B4-BE49-F238E27FC236}">
                  <a16:creationId xmlns:a16="http://schemas.microsoft.com/office/drawing/2014/main" id="{F7739A0C-D74C-8746-9C13-28F44C56890C}"/>
                </a:ext>
              </a:extLst>
            </p:cNvPr>
            <p:cNvSpPr/>
            <p:nvPr/>
          </p:nvSpPr>
          <p:spPr>
            <a:xfrm>
              <a:off x="5462176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9DA2294-405C-3948-BB89-7695B751E058}"/>
                </a:ext>
              </a:extLst>
            </p:cNvPr>
            <p:cNvSpPr txBox="1"/>
            <p:nvPr/>
          </p:nvSpPr>
          <p:spPr>
            <a:xfrm>
              <a:off x="562603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94" name="Rectangle 74">
              <a:extLst>
                <a:ext uri="{FF2B5EF4-FFF2-40B4-BE49-F238E27FC236}">
                  <a16:creationId xmlns:a16="http://schemas.microsoft.com/office/drawing/2014/main" id="{53222200-5B3C-0349-B20D-800C1CA6AEAD}"/>
                </a:ext>
              </a:extLst>
            </p:cNvPr>
            <p:cNvSpPr/>
            <p:nvPr/>
          </p:nvSpPr>
          <p:spPr>
            <a:xfrm>
              <a:off x="6463297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95" name="Freeform 32">
              <a:extLst>
                <a:ext uri="{FF2B5EF4-FFF2-40B4-BE49-F238E27FC236}">
                  <a16:creationId xmlns:a16="http://schemas.microsoft.com/office/drawing/2014/main" id="{E2B43634-93E0-C24F-A260-C32923DA2D1B}"/>
                </a:ext>
              </a:extLst>
            </p:cNvPr>
            <p:cNvSpPr/>
            <p:nvPr/>
          </p:nvSpPr>
          <p:spPr>
            <a:xfrm>
              <a:off x="645032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FCA7FE2-ED05-7A44-9F4D-3DE4EB4E0B3A}"/>
                </a:ext>
              </a:extLst>
            </p:cNvPr>
            <p:cNvSpPr txBox="1"/>
            <p:nvPr/>
          </p:nvSpPr>
          <p:spPr>
            <a:xfrm>
              <a:off x="661418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97" name="Rectangle 74">
              <a:extLst>
                <a:ext uri="{FF2B5EF4-FFF2-40B4-BE49-F238E27FC236}">
                  <a16:creationId xmlns:a16="http://schemas.microsoft.com/office/drawing/2014/main" id="{D388726E-A0EE-8546-AEAE-AEB7C65FD474}"/>
                </a:ext>
              </a:extLst>
            </p:cNvPr>
            <p:cNvSpPr/>
            <p:nvPr/>
          </p:nvSpPr>
          <p:spPr>
            <a:xfrm>
              <a:off x="7451448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98" name="Freeform 32">
              <a:extLst>
                <a:ext uri="{FF2B5EF4-FFF2-40B4-BE49-F238E27FC236}">
                  <a16:creationId xmlns:a16="http://schemas.microsoft.com/office/drawing/2014/main" id="{634A582C-F1FE-3946-B787-B36B38524323}"/>
                </a:ext>
              </a:extLst>
            </p:cNvPr>
            <p:cNvSpPr/>
            <p:nvPr/>
          </p:nvSpPr>
          <p:spPr>
            <a:xfrm>
              <a:off x="743847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CAE2A52-B826-B34F-9B2A-210B430ED9AA}"/>
                </a:ext>
              </a:extLst>
            </p:cNvPr>
            <p:cNvSpPr txBox="1"/>
            <p:nvPr/>
          </p:nvSpPr>
          <p:spPr>
            <a:xfrm>
              <a:off x="760233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813103A-15F2-AB45-8993-6D38789C6808}"/>
                </a:ext>
              </a:extLst>
            </p:cNvPr>
            <p:cNvSpPr txBox="1"/>
            <p:nvPr/>
          </p:nvSpPr>
          <p:spPr>
            <a:xfrm>
              <a:off x="450888" y="493175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00C38A2-644E-EF44-8047-2B289BBF3628}"/>
                </a:ext>
              </a:extLst>
            </p:cNvPr>
            <p:cNvSpPr txBox="1"/>
            <p:nvPr/>
          </p:nvSpPr>
          <p:spPr>
            <a:xfrm>
              <a:off x="1005330" y="493175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92D478E-CCF7-9F4E-8AF4-ABAF46EF653B}"/>
                </a:ext>
              </a:extLst>
            </p:cNvPr>
            <p:cNvSpPr txBox="1"/>
            <p:nvPr/>
          </p:nvSpPr>
          <p:spPr>
            <a:xfrm>
              <a:off x="731637" y="4475565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03" name="Straight Arrow Connector 78">
              <a:extLst>
                <a:ext uri="{FF2B5EF4-FFF2-40B4-BE49-F238E27FC236}">
                  <a16:creationId xmlns:a16="http://schemas.microsoft.com/office/drawing/2014/main" id="{AF1A1788-0B8A-C049-A969-3A8389CB2102}"/>
                </a:ext>
              </a:extLst>
            </p:cNvPr>
            <p:cNvCxnSpPr/>
            <p:nvPr/>
          </p:nvCxnSpPr>
          <p:spPr>
            <a:xfrm>
              <a:off x="421033" y="589187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04" name="직선 화살표 연결선 451">
              <a:extLst>
                <a:ext uri="{FF2B5EF4-FFF2-40B4-BE49-F238E27FC236}">
                  <a16:creationId xmlns:a16="http://schemas.microsoft.com/office/drawing/2014/main" id="{3633C415-18A3-714A-AB6A-844E2EC0BB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737" y="4678021"/>
              <a:ext cx="0" cy="493969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552B304-2AF6-974F-870A-0FF7F7E42632}"/>
                </a:ext>
              </a:extLst>
            </p:cNvPr>
            <p:cNvSpPr txBox="1"/>
            <p:nvPr/>
          </p:nvSpPr>
          <p:spPr>
            <a:xfrm>
              <a:off x="1086357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00B8F06-4B3A-A548-9541-FFF5B6D10303}"/>
                </a:ext>
              </a:extLst>
            </p:cNvPr>
            <p:cNvSpPr txBox="1"/>
            <p:nvPr/>
          </p:nvSpPr>
          <p:spPr>
            <a:xfrm>
              <a:off x="2035378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94BB45A-5062-7744-9C01-B48E74C747A0}"/>
                </a:ext>
              </a:extLst>
            </p:cNvPr>
            <p:cNvSpPr txBox="1"/>
            <p:nvPr/>
          </p:nvSpPr>
          <p:spPr>
            <a:xfrm>
              <a:off x="3021336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86FED931-BA1C-F94E-A6DB-D3E6FE9D0A5C}"/>
                </a:ext>
              </a:extLst>
            </p:cNvPr>
            <p:cNvSpPr txBox="1"/>
            <p:nvPr/>
          </p:nvSpPr>
          <p:spPr>
            <a:xfrm>
              <a:off x="4000156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68B7432-223B-2F4F-87FE-D50CEB582EA4}"/>
                </a:ext>
              </a:extLst>
            </p:cNvPr>
            <p:cNvSpPr txBox="1"/>
            <p:nvPr/>
          </p:nvSpPr>
          <p:spPr>
            <a:xfrm>
              <a:off x="4938549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70B87C0-2B4A-BF45-A00A-A4144CCB26AB}"/>
                </a:ext>
              </a:extLst>
            </p:cNvPr>
            <p:cNvSpPr txBox="1"/>
            <p:nvPr/>
          </p:nvSpPr>
          <p:spPr>
            <a:xfrm>
              <a:off x="5897384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297D768-F6D3-304C-9C59-558CC8A418DF}"/>
                </a:ext>
              </a:extLst>
            </p:cNvPr>
            <p:cNvSpPr txBox="1"/>
            <p:nvPr/>
          </p:nvSpPr>
          <p:spPr>
            <a:xfrm>
              <a:off x="6860790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DA03790-6FC5-6A48-997A-FA8CCA96AD0E}"/>
                </a:ext>
              </a:extLst>
            </p:cNvPr>
            <p:cNvSpPr txBox="1"/>
            <p:nvPr/>
          </p:nvSpPr>
          <p:spPr>
            <a:xfrm>
              <a:off x="689328" y="5981706"/>
              <a:ext cx="1649470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kumimoji="0" lang="en-US" altLang="ko-KR" sz="200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r>
                <a:rPr kumimoji="0" lang="en-US" altLang="ko-KR" sz="200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Margin</a:t>
              </a:r>
              <a:endParaRPr kumimoji="0" lang="ko-KR" altLang="en-US" sz="2000" u="none" strike="noStrike" kern="0" cap="none" spc="0" normalizeH="0" baseline="-2500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F9646A70-9117-D642-A363-094E56760DE9}"/>
                </a:ext>
              </a:extLst>
            </p:cNvPr>
            <p:cNvSpPr txBox="1"/>
            <p:nvPr/>
          </p:nvSpPr>
          <p:spPr>
            <a:xfrm>
              <a:off x="8195151" y="5474026"/>
              <a:ext cx="80860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B83F8877-6326-A044-B00E-98F125ECF1EA}"/>
                </a:ext>
              </a:extLst>
            </p:cNvPr>
            <p:cNvSpPr txBox="1"/>
            <p:nvPr/>
          </p:nvSpPr>
          <p:spPr>
            <a:xfrm>
              <a:off x="1585566" y="5954342"/>
              <a:ext cx="591932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&lt;V</a:t>
              </a:r>
              <a:r>
                <a:rPr lang="en-US" altLang="ko-KR" sz="2000" baseline="-25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TH</a:t>
              </a:r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 Distribution of a TLC Page&gt;</a:t>
              </a:r>
            </a:p>
          </p:txBody>
        </p:sp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C3FE8945-9EB2-5141-85AB-86B2C8AC7FD5}"/>
              </a:ext>
            </a:extLst>
          </p:cNvPr>
          <p:cNvSpPr txBox="1"/>
          <p:nvPr/>
        </p:nvSpPr>
        <p:spPr>
          <a:xfrm>
            <a:off x="-109455" y="2054504"/>
            <a:ext cx="936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Strong ECC: Corrects ~80 bit errors per 1-KiB data 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1075171-32ED-7346-8F04-6A8411F33111}"/>
              </a:ext>
            </a:extLst>
          </p:cNvPr>
          <p:cNvSpPr txBox="1"/>
          <p:nvPr/>
        </p:nvSpPr>
        <p:spPr>
          <a:xfrm>
            <a:off x="-109455" y="2731365"/>
            <a:ext cx="936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Not Scalable: Area, power, latency, …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B6B029E-F9D1-B287-6B9C-2A93DF701803}"/>
              </a:ext>
            </a:extLst>
          </p:cNvPr>
          <p:cNvSpPr txBox="1"/>
          <p:nvPr/>
        </p:nvSpPr>
        <p:spPr>
          <a:xfrm>
            <a:off x="-109455" y="3408226"/>
            <a:ext cx="936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What if RBER &gt; ECC Capability?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74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45">
            <a:extLst>
              <a:ext uri="{FF2B5EF4-FFF2-40B4-BE49-F238E27FC236}">
                <a16:creationId xmlns:a16="http://schemas.microsoft.com/office/drawing/2014/main" id="{CE6AD06B-F666-1F4D-89D2-341C204E7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Reads the page </a:t>
            </a:r>
            <a:r>
              <a:rPr lang="en-US" dirty="0">
                <a:solidFill>
                  <a:srgbClr val="C00000"/>
                </a:solidFill>
              </a:rPr>
              <a:t>again</a:t>
            </a:r>
            <a:r>
              <a:rPr lang="en-US" dirty="0"/>
              <a:t> with </a:t>
            </a:r>
            <a:r>
              <a:rPr lang="en-US" dirty="0">
                <a:solidFill>
                  <a:srgbClr val="E47103"/>
                </a:solidFill>
              </a:rPr>
              <a:t>adjusted V</a:t>
            </a:r>
            <a:r>
              <a:rPr lang="en-US" baseline="-25000" dirty="0">
                <a:solidFill>
                  <a:srgbClr val="E47103"/>
                </a:solidFill>
              </a:rPr>
              <a:t>REF</a:t>
            </a:r>
            <a:r>
              <a:rPr lang="en-US" dirty="0">
                <a:solidFill>
                  <a:srgbClr val="E47103"/>
                </a:solidFill>
              </a:rPr>
              <a:t> values</a:t>
            </a:r>
            <a:endParaRPr lang="en-CH" dirty="0">
              <a:solidFill>
                <a:srgbClr val="E47103"/>
              </a:solidFill>
            </a:endParaRPr>
          </a:p>
          <a:p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Read-Retry Operation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DE99A2-1AAD-1042-828E-A01561FCCC72}"/>
              </a:ext>
            </a:extLst>
          </p:cNvPr>
          <p:cNvSpPr txBox="1"/>
          <p:nvPr/>
        </p:nvSpPr>
        <p:spPr>
          <a:xfrm>
            <a:off x="6804131" y="3318726"/>
            <a:ext cx="1113758" cy="3282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2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…</a:t>
            </a:r>
            <a:endParaRPr lang="ko-KR" altLang="en-US" sz="32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FE99CB-BDBE-DC4E-AA43-1EB512CA7928}"/>
              </a:ext>
            </a:extLst>
          </p:cNvPr>
          <p:cNvSpPr txBox="1"/>
          <p:nvPr/>
        </p:nvSpPr>
        <p:spPr>
          <a:xfrm rot="16200000">
            <a:off x="-313935" y="3456446"/>
            <a:ext cx="319765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Number of Cells</a:t>
            </a:r>
          </a:p>
        </p:txBody>
      </p:sp>
      <p:cxnSp>
        <p:nvCxnSpPr>
          <p:cNvPr id="7" name="Straight Arrow Connector 59">
            <a:extLst>
              <a:ext uri="{FF2B5EF4-FFF2-40B4-BE49-F238E27FC236}">
                <a16:creationId xmlns:a16="http://schemas.microsoft.com/office/drawing/2014/main" id="{1FBC7F5F-5046-CD48-918C-676FB6DCB1FD}"/>
              </a:ext>
            </a:extLst>
          </p:cNvPr>
          <p:cNvCxnSpPr>
            <a:cxnSpLocks/>
          </p:cNvCxnSpPr>
          <p:nvPr/>
        </p:nvCxnSpPr>
        <p:spPr>
          <a:xfrm flipV="1">
            <a:off x="1526340" y="2402362"/>
            <a:ext cx="0" cy="23509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sp>
        <p:nvSpPr>
          <p:cNvPr id="8" name="Freeform 32">
            <a:extLst>
              <a:ext uri="{FF2B5EF4-FFF2-40B4-BE49-F238E27FC236}">
                <a16:creationId xmlns:a16="http://schemas.microsoft.com/office/drawing/2014/main" id="{F6A9B713-EF6F-F845-99C7-38A99EA5BA74}"/>
              </a:ext>
            </a:extLst>
          </p:cNvPr>
          <p:cNvSpPr/>
          <p:nvPr/>
        </p:nvSpPr>
        <p:spPr>
          <a:xfrm>
            <a:off x="5572608" y="2401061"/>
            <a:ext cx="1387667" cy="235092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reeform 32">
            <a:extLst>
              <a:ext uri="{FF2B5EF4-FFF2-40B4-BE49-F238E27FC236}">
                <a16:creationId xmlns:a16="http://schemas.microsoft.com/office/drawing/2014/main" id="{49EF4EFD-FD2E-1A42-AA8F-5E87FC1B6269}"/>
              </a:ext>
            </a:extLst>
          </p:cNvPr>
          <p:cNvSpPr/>
          <p:nvPr/>
        </p:nvSpPr>
        <p:spPr>
          <a:xfrm>
            <a:off x="3962876" y="2401061"/>
            <a:ext cx="1387667" cy="235092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B7AAFD-C3A3-6E4D-8317-F0D9CAC198D3}"/>
              </a:ext>
            </a:extLst>
          </p:cNvPr>
          <p:cNvSpPr txBox="1"/>
          <p:nvPr/>
        </p:nvSpPr>
        <p:spPr>
          <a:xfrm>
            <a:off x="4064827" y="3862417"/>
            <a:ext cx="115832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P</a:t>
            </a:r>
            <a:r>
              <a:rPr lang="en-US" altLang="ko-KR" sz="2000" i="1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x</a:t>
            </a:r>
            <a:b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</a:b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01B8C6FC-163F-B241-A5F2-C8E28EB62750}"/>
              </a:ext>
            </a:extLst>
          </p:cNvPr>
          <p:cNvSpPr/>
          <p:nvPr/>
        </p:nvSpPr>
        <p:spPr>
          <a:xfrm>
            <a:off x="2332007" y="2401061"/>
            <a:ext cx="1387667" cy="235092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89C780-FBF7-B64C-918B-F865FC00384A}"/>
              </a:ext>
            </a:extLst>
          </p:cNvPr>
          <p:cNvSpPr txBox="1"/>
          <p:nvPr/>
        </p:nvSpPr>
        <p:spPr>
          <a:xfrm>
            <a:off x="2424789" y="3862417"/>
            <a:ext cx="115832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P(</a:t>
            </a:r>
            <a:r>
              <a:rPr lang="en-US" altLang="ko-KR" sz="2000" i="1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x-1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)</a:t>
            </a:r>
            <a:b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</a:b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78">
            <a:extLst>
              <a:ext uri="{FF2B5EF4-FFF2-40B4-BE49-F238E27FC236}">
                <a16:creationId xmlns:a16="http://schemas.microsoft.com/office/drawing/2014/main" id="{A4D20741-55FB-1C47-8674-6A1857297F20}"/>
              </a:ext>
            </a:extLst>
          </p:cNvPr>
          <p:cNvCxnSpPr>
            <a:cxnSpLocks/>
          </p:cNvCxnSpPr>
          <p:nvPr/>
        </p:nvCxnSpPr>
        <p:spPr>
          <a:xfrm>
            <a:off x="1515199" y="4755663"/>
            <a:ext cx="6224109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9DA3F62-3A0D-9B44-A975-8653C70C7C98}"/>
              </a:ext>
            </a:extLst>
          </p:cNvPr>
          <p:cNvSpPr txBox="1"/>
          <p:nvPr/>
        </p:nvSpPr>
        <p:spPr>
          <a:xfrm>
            <a:off x="1292601" y="3318726"/>
            <a:ext cx="1158328" cy="3282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2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…</a:t>
            </a:r>
            <a:endParaRPr lang="ko-KR" altLang="en-US" sz="32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BF18E4-00DF-7D43-B025-B7D6E1F4F6AE}"/>
              </a:ext>
            </a:extLst>
          </p:cNvPr>
          <p:cNvSpPr txBox="1"/>
          <p:nvPr/>
        </p:nvSpPr>
        <p:spPr>
          <a:xfrm>
            <a:off x="5765893" y="3849027"/>
            <a:ext cx="1038238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P(</a:t>
            </a:r>
            <a:r>
              <a:rPr lang="en-US" altLang="ko-KR" sz="2000" i="1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x+1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)</a:t>
            </a:r>
            <a:b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</a:b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6" name="그룹 93">
            <a:extLst>
              <a:ext uri="{FF2B5EF4-FFF2-40B4-BE49-F238E27FC236}">
                <a16:creationId xmlns:a16="http://schemas.microsoft.com/office/drawing/2014/main" id="{6F65D3EE-C45A-9346-A974-8B8AAAFD4418}"/>
              </a:ext>
            </a:extLst>
          </p:cNvPr>
          <p:cNvGrpSpPr/>
          <p:nvPr/>
        </p:nvGrpSpPr>
        <p:grpSpPr>
          <a:xfrm>
            <a:off x="3089456" y="2082341"/>
            <a:ext cx="1590176" cy="350675"/>
            <a:chOff x="4245096" y="1929291"/>
            <a:chExt cx="898521" cy="20826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5455B-48A9-1247-AF46-391ECF465D25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EA03CF0-5916-B04A-82F3-8B8E88BFD44C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x-1</a:t>
              </a:r>
              <a:r>
                <a:rPr lang="en-US" altLang="ko-KR" sz="14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그룹 99">
            <a:extLst>
              <a:ext uri="{FF2B5EF4-FFF2-40B4-BE49-F238E27FC236}">
                <a16:creationId xmlns:a16="http://schemas.microsoft.com/office/drawing/2014/main" id="{9D559159-0E40-004E-B0D7-FA19FD886877}"/>
              </a:ext>
            </a:extLst>
          </p:cNvPr>
          <p:cNvGrpSpPr/>
          <p:nvPr/>
        </p:nvGrpSpPr>
        <p:grpSpPr>
          <a:xfrm>
            <a:off x="4991406" y="2082341"/>
            <a:ext cx="1590176" cy="350675"/>
            <a:chOff x="4245096" y="1929291"/>
            <a:chExt cx="898521" cy="20826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D505EDC-7B1D-254D-B713-0C7A45E1292E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1FB3CF-E957-C043-9284-40F2EA43B04B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 err="1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</a:t>
              </a:r>
              <a:r>
                <a:rPr lang="en-US" altLang="ko-KR" sz="1400" i="1" dirty="0" err="1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</a:t>
              </a:r>
              <a:endParaRPr lang="ko-KR" altLang="en-US" sz="1400" i="1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F184D5B5-1EFE-F74C-BEF2-C75A57433B4C}"/>
              </a:ext>
            </a:extLst>
          </p:cNvPr>
          <p:cNvSpPr txBox="1"/>
          <p:nvPr/>
        </p:nvSpPr>
        <p:spPr>
          <a:xfrm>
            <a:off x="3550848" y="4858387"/>
            <a:ext cx="207468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Cell’s V</a:t>
            </a:r>
            <a:r>
              <a:rPr lang="en-US" altLang="ko-KR" sz="20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TH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 Level</a:t>
            </a:r>
          </a:p>
        </p:txBody>
      </p:sp>
      <p:grpSp>
        <p:nvGrpSpPr>
          <p:cNvPr id="27" name="그룹 93">
            <a:extLst>
              <a:ext uri="{FF2B5EF4-FFF2-40B4-BE49-F238E27FC236}">
                <a16:creationId xmlns:a16="http://schemas.microsoft.com/office/drawing/2014/main" id="{27D623C1-F4CA-0545-B26D-AD969AF426B1}"/>
              </a:ext>
            </a:extLst>
          </p:cNvPr>
          <p:cNvGrpSpPr/>
          <p:nvPr/>
        </p:nvGrpSpPr>
        <p:grpSpPr>
          <a:xfrm>
            <a:off x="1462981" y="2082341"/>
            <a:ext cx="1590176" cy="350675"/>
            <a:chOff x="4245096" y="1929291"/>
            <a:chExt cx="898521" cy="20826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FE0A1E8-938C-8847-8EA9-51225FD1B207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D9D42B-606B-1F47-AB1A-C4404E1AF971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x-2</a:t>
              </a:r>
              <a:r>
                <a:rPr lang="en-US" altLang="ko-KR" sz="14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0" name="직선 연결선 165">
            <a:extLst>
              <a:ext uri="{FF2B5EF4-FFF2-40B4-BE49-F238E27FC236}">
                <a16:creationId xmlns:a16="http://schemas.microsoft.com/office/drawing/2014/main" id="{A0B605BF-D001-AD42-8151-A83843DA52E3}"/>
              </a:ext>
            </a:extLst>
          </p:cNvPr>
          <p:cNvCxnSpPr/>
          <p:nvPr/>
        </p:nvCxnSpPr>
        <p:spPr>
          <a:xfrm>
            <a:off x="7095711" y="2508662"/>
            <a:ext cx="0" cy="2252586"/>
          </a:xfrm>
          <a:prstGeom prst="line">
            <a:avLst/>
          </a:prstGeom>
          <a:ln w="15875">
            <a:solidFill>
              <a:srgbClr val="E471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93">
            <a:extLst>
              <a:ext uri="{FF2B5EF4-FFF2-40B4-BE49-F238E27FC236}">
                <a16:creationId xmlns:a16="http://schemas.microsoft.com/office/drawing/2014/main" id="{BAE8CF4D-44AB-D04E-A163-C2009643FADF}"/>
              </a:ext>
            </a:extLst>
          </p:cNvPr>
          <p:cNvGrpSpPr/>
          <p:nvPr/>
        </p:nvGrpSpPr>
        <p:grpSpPr>
          <a:xfrm>
            <a:off x="6298855" y="2082341"/>
            <a:ext cx="1590176" cy="350675"/>
            <a:chOff x="4245096" y="1929291"/>
            <a:chExt cx="898521" cy="20826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EFD72F7-D286-4B4E-889B-16D43DCD554E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9F849D6-EE2C-954C-A0C5-E33DAFF40A02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x+1</a:t>
              </a:r>
              <a:r>
                <a:rPr lang="en-US" altLang="ko-KR" sz="1400" dirty="0">
                  <a:solidFill>
                    <a:srgbClr val="E47103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Freeform 32">
            <a:extLst>
              <a:ext uri="{FF2B5EF4-FFF2-40B4-BE49-F238E27FC236}">
                <a16:creationId xmlns:a16="http://schemas.microsoft.com/office/drawing/2014/main" id="{DFF0AC9A-FA1C-5F41-99B1-F4DF27D5E07B}"/>
              </a:ext>
            </a:extLst>
          </p:cNvPr>
          <p:cNvSpPr/>
          <p:nvPr/>
        </p:nvSpPr>
        <p:spPr>
          <a:xfrm>
            <a:off x="5381811" y="2578867"/>
            <a:ext cx="1513246" cy="216662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prstClr val="white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C8E45A8E-0A1C-3E4F-8AEC-BA62A715B55A}"/>
              </a:ext>
            </a:extLst>
          </p:cNvPr>
          <p:cNvSpPr/>
          <p:nvPr/>
        </p:nvSpPr>
        <p:spPr>
          <a:xfrm>
            <a:off x="3768714" y="2578867"/>
            <a:ext cx="1513246" cy="216662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prstClr val="white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reeform 32">
            <a:extLst>
              <a:ext uri="{FF2B5EF4-FFF2-40B4-BE49-F238E27FC236}">
                <a16:creationId xmlns:a16="http://schemas.microsoft.com/office/drawing/2014/main" id="{B6DCAC1A-B67E-F94B-8312-F8BF9589452F}"/>
              </a:ext>
            </a:extLst>
          </p:cNvPr>
          <p:cNvSpPr/>
          <p:nvPr/>
        </p:nvSpPr>
        <p:spPr>
          <a:xfrm>
            <a:off x="2142489" y="2578867"/>
            <a:ext cx="1513246" cy="216662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prstClr val="white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이등변 삼각형 176">
            <a:extLst>
              <a:ext uri="{FF2B5EF4-FFF2-40B4-BE49-F238E27FC236}">
                <a16:creationId xmlns:a16="http://schemas.microsoft.com/office/drawing/2014/main" id="{5D9FE731-7C9A-7149-822D-39441E1BE2D2}"/>
              </a:ext>
            </a:extLst>
          </p:cNvPr>
          <p:cNvSpPr/>
          <p:nvPr/>
        </p:nvSpPr>
        <p:spPr>
          <a:xfrm>
            <a:off x="2148557" y="3971425"/>
            <a:ext cx="119187" cy="775912"/>
          </a:xfrm>
          <a:prstGeom prst="triangle">
            <a:avLst>
              <a:gd name="adj" fmla="val 100000"/>
            </a:avLst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sp>
        <p:nvSpPr>
          <p:cNvPr id="38" name="이등변 삼각형 176">
            <a:extLst>
              <a:ext uri="{FF2B5EF4-FFF2-40B4-BE49-F238E27FC236}">
                <a16:creationId xmlns:a16="http://schemas.microsoft.com/office/drawing/2014/main" id="{4E70D25B-0BC5-0C40-B1A0-9D46E4C8E1BE}"/>
              </a:ext>
            </a:extLst>
          </p:cNvPr>
          <p:cNvSpPr/>
          <p:nvPr/>
        </p:nvSpPr>
        <p:spPr>
          <a:xfrm>
            <a:off x="3774261" y="3971425"/>
            <a:ext cx="119187" cy="775912"/>
          </a:xfrm>
          <a:prstGeom prst="triangle">
            <a:avLst>
              <a:gd name="adj" fmla="val 100000"/>
            </a:avLst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sp>
        <p:nvSpPr>
          <p:cNvPr id="39" name="이등변 삼각형 176">
            <a:extLst>
              <a:ext uri="{FF2B5EF4-FFF2-40B4-BE49-F238E27FC236}">
                <a16:creationId xmlns:a16="http://schemas.microsoft.com/office/drawing/2014/main" id="{BFB0673F-BF25-D744-8B59-C6EB879D09E2}"/>
              </a:ext>
            </a:extLst>
          </p:cNvPr>
          <p:cNvSpPr/>
          <p:nvPr/>
        </p:nvSpPr>
        <p:spPr>
          <a:xfrm>
            <a:off x="5369086" y="3971425"/>
            <a:ext cx="119187" cy="775912"/>
          </a:xfrm>
          <a:prstGeom prst="triangle">
            <a:avLst>
              <a:gd name="adj" fmla="val 100000"/>
            </a:avLst>
          </a:prstGeom>
          <a:solidFill>
            <a:srgbClr val="FF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cxnSp>
        <p:nvCxnSpPr>
          <p:cNvPr id="40" name="직선 연결선 165">
            <a:extLst>
              <a:ext uri="{FF2B5EF4-FFF2-40B4-BE49-F238E27FC236}">
                <a16:creationId xmlns:a16="http://schemas.microsoft.com/office/drawing/2014/main" id="{B2E1A078-B4C5-B94C-81C8-13A87CA28368}"/>
              </a:ext>
            </a:extLst>
          </p:cNvPr>
          <p:cNvCxnSpPr/>
          <p:nvPr/>
        </p:nvCxnSpPr>
        <p:spPr>
          <a:xfrm>
            <a:off x="3886312" y="2508662"/>
            <a:ext cx="0" cy="2252586"/>
          </a:xfrm>
          <a:prstGeom prst="line">
            <a:avLst/>
          </a:prstGeom>
          <a:ln w="15875">
            <a:solidFill>
              <a:srgbClr val="E471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164">
            <a:extLst>
              <a:ext uri="{FF2B5EF4-FFF2-40B4-BE49-F238E27FC236}">
                <a16:creationId xmlns:a16="http://schemas.microsoft.com/office/drawing/2014/main" id="{39AC25C0-CA7B-D34F-B9CF-00C6E985BD8C}"/>
              </a:ext>
            </a:extLst>
          </p:cNvPr>
          <p:cNvCxnSpPr/>
          <p:nvPr/>
        </p:nvCxnSpPr>
        <p:spPr>
          <a:xfrm>
            <a:off x="5488176" y="2508660"/>
            <a:ext cx="0" cy="2252586"/>
          </a:xfrm>
          <a:prstGeom prst="line">
            <a:avLst/>
          </a:prstGeom>
          <a:ln w="15875">
            <a:solidFill>
              <a:srgbClr val="E471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165">
            <a:extLst>
              <a:ext uri="{FF2B5EF4-FFF2-40B4-BE49-F238E27FC236}">
                <a16:creationId xmlns:a16="http://schemas.microsoft.com/office/drawing/2014/main" id="{55E02188-7426-3C45-B1EB-A5119F5C23F9}"/>
              </a:ext>
            </a:extLst>
          </p:cNvPr>
          <p:cNvCxnSpPr/>
          <p:nvPr/>
        </p:nvCxnSpPr>
        <p:spPr>
          <a:xfrm>
            <a:off x="2259837" y="2508662"/>
            <a:ext cx="0" cy="2252586"/>
          </a:xfrm>
          <a:prstGeom prst="line">
            <a:avLst/>
          </a:prstGeom>
          <a:ln w="15875">
            <a:solidFill>
              <a:srgbClr val="E471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99F590FA-F62D-E646-AAE4-532492EFD9BB}"/>
              </a:ext>
            </a:extLst>
          </p:cNvPr>
          <p:cNvSpPr txBox="1"/>
          <p:nvPr/>
        </p:nvSpPr>
        <p:spPr>
          <a:xfrm>
            <a:off x="301005" y="4777202"/>
            <a:ext cx="245926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Erroneous cells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B437CE6-CEEF-E446-8DDE-008397631063}"/>
              </a:ext>
            </a:extLst>
          </p:cNvPr>
          <p:cNvCxnSpPr>
            <a:cxnSpLocks/>
          </p:cNvCxnSpPr>
          <p:nvPr/>
        </p:nvCxnSpPr>
        <p:spPr>
          <a:xfrm flipV="1">
            <a:off x="1631841" y="4632213"/>
            <a:ext cx="570315" cy="204513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Slide Number Placeholder 3">
            <a:extLst>
              <a:ext uri="{FF2B5EF4-FFF2-40B4-BE49-F238E27FC236}">
                <a16:creationId xmlns:a16="http://schemas.microsoft.com/office/drawing/2014/main" id="{F602950F-F001-824A-8634-6DD92FCA1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11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00561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53">
            <a:extLst>
              <a:ext uri="{FF2B5EF4-FFF2-40B4-BE49-F238E27FC236}">
                <a16:creationId xmlns:a16="http://schemas.microsoft.com/office/drawing/2014/main" id="{3DBFF46B-346F-8E47-9D72-43699E3176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Reads the page </a:t>
            </a:r>
            <a:r>
              <a:rPr lang="en-US" dirty="0">
                <a:solidFill>
                  <a:srgbClr val="C00000"/>
                </a:solidFill>
              </a:rPr>
              <a:t>again</a:t>
            </a:r>
            <a:r>
              <a:rPr lang="en-US" dirty="0"/>
              <a:t> with </a:t>
            </a:r>
            <a:r>
              <a:rPr lang="en-US" dirty="0">
                <a:solidFill>
                  <a:srgbClr val="E47103"/>
                </a:solidFill>
              </a:rPr>
              <a:t>adjusted V</a:t>
            </a:r>
            <a:r>
              <a:rPr lang="en-US" baseline="-25000" dirty="0">
                <a:solidFill>
                  <a:srgbClr val="E47103"/>
                </a:solidFill>
              </a:rPr>
              <a:t>REF</a:t>
            </a:r>
            <a:r>
              <a:rPr lang="en-US" dirty="0">
                <a:solidFill>
                  <a:srgbClr val="E47103"/>
                </a:solidFill>
              </a:rPr>
              <a:t> values</a:t>
            </a:r>
            <a:endParaRPr lang="en-CH" dirty="0">
              <a:solidFill>
                <a:srgbClr val="E47103"/>
              </a:solidFill>
            </a:endParaRPr>
          </a:p>
          <a:p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Read-Retry Operation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DE99A2-1AAD-1042-828E-A01561FCCC72}"/>
              </a:ext>
            </a:extLst>
          </p:cNvPr>
          <p:cNvSpPr txBox="1"/>
          <p:nvPr/>
        </p:nvSpPr>
        <p:spPr>
          <a:xfrm>
            <a:off x="6804131" y="3318726"/>
            <a:ext cx="1113758" cy="3282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2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…</a:t>
            </a:r>
            <a:endParaRPr lang="ko-KR" altLang="en-US" sz="32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FE99CB-BDBE-DC4E-AA43-1EB512CA7928}"/>
              </a:ext>
            </a:extLst>
          </p:cNvPr>
          <p:cNvSpPr txBox="1"/>
          <p:nvPr/>
        </p:nvSpPr>
        <p:spPr>
          <a:xfrm rot="16200000">
            <a:off x="-313935" y="3456446"/>
            <a:ext cx="319765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Number of Cells</a:t>
            </a:r>
          </a:p>
        </p:txBody>
      </p:sp>
      <p:cxnSp>
        <p:nvCxnSpPr>
          <p:cNvPr id="7" name="Straight Arrow Connector 59">
            <a:extLst>
              <a:ext uri="{FF2B5EF4-FFF2-40B4-BE49-F238E27FC236}">
                <a16:creationId xmlns:a16="http://schemas.microsoft.com/office/drawing/2014/main" id="{1FBC7F5F-5046-CD48-918C-676FB6DCB1FD}"/>
              </a:ext>
            </a:extLst>
          </p:cNvPr>
          <p:cNvCxnSpPr>
            <a:cxnSpLocks/>
          </p:cNvCxnSpPr>
          <p:nvPr/>
        </p:nvCxnSpPr>
        <p:spPr>
          <a:xfrm flipV="1">
            <a:off x="1526340" y="2402362"/>
            <a:ext cx="0" cy="23509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sp>
        <p:nvSpPr>
          <p:cNvPr id="8" name="Freeform 32">
            <a:extLst>
              <a:ext uri="{FF2B5EF4-FFF2-40B4-BE49-F238E27FC236}">
                <a16:creationId xmlns:a16="http://schemas.microsoft.com/office/drawing/2014/main" id="{F6A9B713-EF6F-F845-99C7-38A99EA5BA74}"/>
              </a:ext>
            </a:extLst>
          </p:cNvPr>
          <p:cNvSpPr/>
          <p:nvPr/>
        </p:nvSpPr>
        <p:spPr>
          <a:xfrm>
            <a:off x="5572608" y="2401061"/>
            <a:ext cx="1387667" cy="235092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Freeform 32">
            <a:extLst>
              <a:ext uri="{FF2B5EF4-FFF2-40B4-BE49-F238E27FC236}">
                <a16:creationId xmlns:a16="http://schemas.microsoft.com/office/drawing/2014/main" id="{49EF4EFD-FD2E-1A42-AA8F-5E87FC1B6269}"/>
              </a:ext>
            </a:extLst>
          </p:cNvPr>
          <p:cNvSpPr/>
          <p:nvPr/>
        </p:nvSpPr>
        <p:spPr>
          <a:xfrm>
            <a:off x="3962876" y="2401061"/>
            <a:ext cx="1387667" cy="235092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B7AAFD-C3A3-6E4D-8317-F0D9CAC198D3}"/>
              </a:ext>
            </a:extLst>
          </p:cNvPr>
          <p:cNvSpPr txBox="1"/>
          <p:nvPr/>
        </p:nvSpPr>
        <p:spPr>
          <a:xfrm>
            <a:off x="4064827" y="3862417"/>
            <a:ext cx="115832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P</a:t>
            </a:r>
            <a:r>
              <a:rPr lang="en-US" altLang="ko-KR" sz="2000" i="1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x</a:t>
            </a:r>
            <a:b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</a:b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Freeform 32">
            <a:extLst>
              <a:ext uri="{FF2B5EF4-FFF2-40B4-BE49-F238E27FC236}">
                <a16:creationId xmlns:a16="http://schemas.microsoft.com/office/drawing/2014/main" id="{01B8C6FC-163F-B241-A5F2-C8E28EB62750}"/>
              </a:ext>
            </a:extLst>
          </p:cNvPr>
          <p:cNvSpPr/>
          <p:nvPr/>
        </p:nvSpPr>
        <p:spPr>
          <a:xfrm>
            <a:off x="2332007" y="2401061"/>
            <a:ext cx="1387667" cy="2350921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75000"/>
              </a:schemeClr>
            </a:solidFill>
            <a:prstDash val="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89C780-FBF7-B64C-918B-F865FC00384A}"/>
              </a:ext>
            </a:extLst>
          </p:cNvPr>
          <p:cNvSpPr txBox="1"/>
          <p:nvPr/>
        </p:nvSpPr>
        <p:spPr>
          <a:xfrm>
            <a:off x="2424789" y="3862417"/>
            <a:ext cx="1158328" cy="61555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P(</a:t>
            </a:r>
            <a:r>
              <a:rPr lang="en-US" altLang="ko-KR" sz="2000" i="1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x-1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)</a:t>
            </a:r>
            <a:b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</a:b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78">
            <a:extLst>
              <a:ext uri="{FF2B5EF4-FFF2-40B4-BE49-F238E27FC236}">
                <a16:creationId xmlns:a16="http://schemas.microsoft.com/office/drawing/2014/main" id="{A4D20741-55FB-1C47-8674-6A1857297F20}"/>
              </a:ext>
            </a:extLst>
          </p:cNvPr>
          <p:cNvCxnSpPr>
            <a:cxnSpLocks/>
          </p:cNvCxnSpPr>
          <p:nvPr/>
        </p:nvCxnSpPr>
        <p:spPr>
          <a:xfrm>
            <a:off x="1515199" y="4755663"/>
            <a:ext cx="6224109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9DA3F62-3A0D-9B44-A975-8653C70C7C98}"/>
              </a:ext>
            </a:extLst>
          </p:cNvPr>
          <p:cNvSpPr txBox="1"/>
          <p:nvPr/>
        </p:nvSpPr>
        <p:spPr>
          <a:xfrm>
            <a:off x="1292601" y="3318726"/>
            <a:ext cx="1158328" cy="3282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2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…</a:t>
            </a:r>
            <a:endParaRPr lang="ko-KR" altLang="en-US" sz="32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5BF18E4-00DF-7D43-B025-B7D6E1F4F6AE}"/>
              </a:ext>
            </a:extLst>
          </p:cNvPr>
          <p:cNvSpPr txBox="1"/>
          <p:nvPr/>
        </p:nvSpPr>
        <p:spPr>
          <a:xfrm>
            <a:off x="5765893" y="3849027"/>
            <a:ext cx="1038238" cy="61555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P(</a:t>
            </a:r>
            <a:r>
              <a:rPr lang="en-US" altLang="ko-KR" sz="2000" i="1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x+1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)</a:t>
            </a:r>
            <a:b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</a:b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6" name="그룹 93">
            <a:extLst>
              <a:ext uri="{FF2B5EF4-FFF2-40B4-BE49-F238E27FC236}">
                <a16:creationId xmlns:a16="http://schemas.microsoft.com/office/drawing/2014/main" id="{6F65D3EE-C45A-9346-A974-8B8AAAFD4418}"/>
              </a:ext>
            </a:extLst>
          </p:cNvPr>
          <p:cNvGrpSpPr/>
          <p:nvPr/>
        </p:nvGrpSpPr>
        <p:grpSpPr>
          <a:xfrm>
            <a:off x="3079296" y="2082341"/>
            <a:ext cx="1590176" cy="350675"/>
            <a:chOff x="4245096" y="1929291"/>
            <a:chExt cx="898521" cy="20826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155455B-48A9-1247-AF46-391ECF465D25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EA03CF0-5916-B04A-82F3-8B8E88BFD44C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x-1</a:t>
              </a:r>
              <a:r>
                <a:rPr lang="en-US" altLang="ko-KR" sz="14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그룹 99">
            <a:extLst>
              <a:ext uri="{FF2B5EF4-FFF2-40B4-BE49-F238E27FC236}">
                <a16:creationId xmlns:a16="http://schemas.microsoft.com/office/drawing/2014/main" id="{9D559159-0E40-004E-B0D7-FA19FD886877}"/>
              </a:ext>
            </a:extLst>
          </p:cNvPr>
          <p:cNvGrpSpPr/>
          <p:nvPr/>
        </p:nvGrpSpPr>
        <p:grpSpPr>
          <a:xfrm>
            <a:off x="4981246" y="2082341"/>
            <a:ext cx="1590176" cy="350675"/>
            <a:chOff x="4245096" y="1929291"/>
            <a:chExt cx="898521" cy="20826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D505EDC-7B1D-254D-B713-0C7A45E1292E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1FB3CF-E957-C043-9284-40F2EA43B04B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 err="1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</a:t>
              </a:r>
              <a:r>
                <a:rPr lang="en-US" altLang="ko-KR" sz="1400" i="1" dirty="0" err="1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</a:t>
              </a:r>
              <a:endParaRPr lang="ko-KR" altLang="en-US" sz="1400" i="1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그룹 93">
            <a:extLst>
              <a:ext uri="{FF2B5EF4-FFF2-40B4-BE49-F238E27FC236}">
                <a16:creationId xmlns:a16="http://schemas.microsoft.com/office/drawing/2014/main" id="{27D623C1-F4CA-0545-B26D-AD969AF426B1}"/>
              </a:ext>
            </a:extLst>
          </p:cNvPr>
          <p:cNvGrpSpPr/>
          <p:nvPr/>
        </p:nvGrpSpPr>
        <p:grpSpPr>
          <a:xfrm>
            <a:off x="1452821" y="2082341"/>
            <a:ext cx="1590176" cy="350675"/>
            <a:chOff x="4245096" y="1929291"/>
            <a:chExt cx="898521" cy="20826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FE0A1E8-938C-8847-8EA9-51225FD1B207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D9D42B-606B-1F47-AB1A-C4404E1AF971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x-2</a:t>
              </a:r>
              <a:r>
                <a:rPr lang="en-US" altLang="ko-KR" sz="14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0" name="직선 연결선 165">
            <a:extLst>
              <a:ext uri="{FF2B5EF4-FFF2-40B4-BE49-F238E27FC236}">
                <a16:creationId xmlns:a16="http://schemas.microsoft.com/office/drawing/2014/main" id="{A0B605BF-D001-AD42-8151-A83843DA52E3}"/>
              </a:ext>
            </a:extLst>
          </p:cNvPr>
          <p:cNvCxnSpPr/>
          <p:nvPr/>
        </p:nvCxnSpPr>
        <p:spPr>
          <a:xfrm>
            <a:off x="7095711" y="2508662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93">
            <a:extLst>
              <a:ext uri="{FF2B5EF4-FFF2-40B4-BE49-F238E27FC236}">
                <a16:creationId xmlns:a16="http://schemas.microsoft.com/office/drawing/2014/main" id="{BAE8CF4D-44AB-D04E-A163-C2009643FADF}"/>
              </a:ext>
            </a:extLst>
          </p:cNvPr>
          <p:cNvGrpSpPr/>
          <p:nvPr/>
        </p:nvGrpSpPr>
        <p:grpSpPr>
          <a:xfrm>
            <a:off x="6288695" y="2082341"/>
            <a:ext cx="1590176" cy="350675"/>
            <a:chOff x="4245096" y="1929291"/>
            <a:chExt cx="898521" cy="208262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EFD72F7-D286-4B4E-889B-16D43DCD554E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</a:t>
              </a:r>
              <a:endParaRPr lang="ko-KR" altLang="en-US" sz="2000" baseline="-25000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9F849D6-EE2C-954C-A0C5-E33DAFF40A02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x+1</a:t>
              </a:r>
              <a:r>
                <a:rPr lang="en-US" altLang="ko-KR" sz="1400" dirty="0">
                  <a:solidFill>
                    <a:schemeClr val="bg1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chemeClr val="bg1">
                    <a:lumMod val="75000"/>
                  </a:schemeClr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4" name="Freeform 32">
            <a:extLst>
              <a:ext uri="{FF2B5EF4-FFF2-40B4-BE49-F238E27FC236}">
                <a16:creationId xmlns:a16="http://schemas.microsoft.com/office/drawing/2014/main" id="{DFF0AC9A-FA1C-5F41-99B1-F4DF27D5E07B}"/>
              </a:ext>
            </a:extLst>
          </p:cNvPr>
          <p:cNvSpPr/>
          <p:nvPr/>
        </p:nvSpPr>
        <p:spPr>
          <a:xfrm>
            <a:off x="5381811" y="2578867"/>
            <a:ext cx="1513246" cy="216662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prstClr val="white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Freeform 32">
            <a:extLst>
              <a:ext uri="{FF2B5EF4-FFF2-40B4-BE49-F238E27FC236}">
                <a16:creationId xmlns:a16="http://schemas.microsoft.com/office/drawing/2014/main" id="{C8E45A8E-0A1C-3E4F-8AEC-BA62A715B55A}"/>
              </a:ext>
            </a:extLst>
          </p:cNvPr>
          <p:cNvSpPr/>
          <p:nvPr/>
        </p:nvSpPr>
        <p:spPr>
          <a:xfrm>
            <a:off x="3768714" y="2578867"/>
            <a:ext cx="1513246" cy="216662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prstClr val="white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Freeform 32">
            <a:extLst>
              <a:ext uri="{FF2B5EF4-FFF2-40B4-BE49-F238E27FC236}">
                <a16:creationId xmlns:a16="http://schemas.microsoft.com/office/drawing/2014/main" id="{B6DCAC1A-B67E-F94B-8312-F8BF9589452F}"/>
              </a:ext>
            </a:extLst>
          </p:cNvPr>
          <p:cNvSpPr/>
          <p:nvPr/>
        </p:nvSpPr>
        <p:spPr>
          <a:xfrm>
            <a:off x="2142489" y="2578867"/>
            <a:ext cx="1513246" cy="216662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prstClr val="white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이등변 삼각형 176">
            <a:extLst>
              <a:ext uri="{FF2B5EF4-FFF2-40B4-BE49-F238E27FC236}">
                <a16:creationId xmlns:a16="http://schemas.microsoft.com/office/drawing/2014/main" id="{5D9FE731-7C9A-7149-822D-39441E1BE2D2}"/>
              </a:ext>
            </a:extLst>
          </p:cNvPr>
          <p:cNvSpPr/>
          <p:nvPr/>
        </p:nvSpPr>
        <p:spPr>
          <a:xfrm>
            <a:off x="2148557" y="3971425"/>
            <a:ext cx="119187" cy="775912"/>
          </a:xfrm>
          <a:prstGeom prst="triangle">
            <a:avLst>
              <a:gd name="adj" fmla="val 100000"/>
            </a:avLst>
          </a:prstGeom>
          <a:solidFill>
            <a:schemeClr val="bg1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sp>
        <p:nvSpPr>
          <p:cNvPr id="38" name="이등변 삼각형 176">
            <a:extLst>
              <a:ext uri="{FF2B5EF4-FFF2-40B4-BE49-F238E27FC236}">
                <a16:creationId xmlns:a16="http://schemas.microsoft.com/office/drawing/2014/main" id="{4E70D25B-0BC5-0C40-B1A0-9D46E4C8E1BE}"/>
              </a:ext>
            </a:extLst>
          </p:cNvPr>
          <p:cNvSpPr/>
          <p:nvPr/>
        </p:nvSpPr>
        <p:spPr>
          <a:xfrm>
            <a:off x="3774261" y="3971425"/>
            <a:ext cx="119187" cy="775912"/>
          </a:xfrm>
          <a:prstGeom prst="triangle">
            <a:avLst>
              <a:gd name="adj" fmla="val 100000"/>
            </a:avLst>
          </a:prstGeom>
          <a:solidFill>
            <a:schemeClr val="bg1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sp>
        <p:nvSpPr>
          <p:cNvPr id="39" name="이등변 삼각형 176">
            <a:extLst>
              <a:ext uri="{FF2B5EF4-FFF2-40B4-BE49-F238E27FC236}">
                <a16:creationId xmlns:a16="http://schemas.microsoft.com/office/drawing/2014/main" id="{BFB0673F-BF25-D744-8B59-C6EB879D09E2}"/>
              </a:ext>
            </a:extLst>
          </p:cNvPr>
          <p:cNvSpPr/>
          <p:nvPr/>
        </p:nvSpPr>
        <p:spPr>
          <a:xfrm>
            <a:off x="5369086" y="3971425"/>
            <a:ext cx="119187" cy="775912"/>
          </a:xfrm>
          <a:prstGeom prst="triangle">
            <a:avLst>
              <a:gd name="adj" fmla="val 100000"/>
            </a:avLst>
          </a:prstGeom>
          <a:solidFill>
            <a:schemeClr val="bg1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cxnSp>
        <p:nvCxnSpPr>
          <p:cNvPr id="40" name="직선 연결선 165">
            <a:extLst>
              <a:ext uri="{FF2B5EF4-FFF2-40B4-BE49-F238E27FC236}">
                <a16:creationId xmlns:a16="http://schemas.microsoft.com/office/drawing/2014/main" id="{B2E1A078-B4C5-B94C-81C8-13A87CA28368}"/>
              </a:ext>
            </a:extLst>
          </p:cNvPr>
          <p:cNvCxnSpPr/>
          <p:nvPr/>
        </p:nvCxnSpPr>
        <p:spPr>
          <a:xfrm>
            <a:off x="3886312" y="2508662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164">
            <a:extLst>
              <a:ext uri="{FF2B5EF4-FFF2-40B4-BE49-F238E27FC236}">
                <a16:creationId xmlns:a16="http://schemas.microsoft.com/office/drawing/2014/main" id="{39AC25C0-CA7B-D34F-B9CF-00C6E985BD8C}"/>
              </a:ext>
            </a:extLst>
          </p:cNvPr>
          <p:cNvCxnSpPr/>
          <p:nvPr/>
        </p:nvCxnSpPr>
        <p:spPr>
          <a:xfrm>
            <a:off x="5488176" y="2508660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165">
            <a:extLst>
              <a:ext uri="{FF2B5EF4-FFF2-40B4-BE49-F238E27FC236}">
                <a16:creationId xmlns:a16="http://schemas.microsoft.com/office/drawing/2014/main" id="{55E02188-7426-3C45-B1EB-A5119F5C23F9}"/>
              </a:ext>
            </a:extLst>
          </p:cNvPr>
          <p:cNvCxnSpPr/>
          <p:nvPr/>
        </p:nvCxnSpPr>
        <p:spPr>
          <a:xfrm>
            <a:off x="2259837" y="2508662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165">
            <a:extLst>
              <a:ext uri="{FF2B5EF4-FFF2-40B4-BE49-F238E27FC236}">
                <a16:creationId xmlns:a16="http://schemas.microsoft.com/office/drawing/2014/main" id="{926C6959-A6EE-D645-845F-DE7B940D0E29}"/>
              </a:ext>
            </a:extLst>
          </p:cNvPr>
          <p:cNvCxnSpPr/>
          <p:nvPr/>
        </p:nvCxnSpPr>
        <p:spPr>
          <a:xfrm>
            <a:off x="7095711" y="2499396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165">
            <a:extLst>
              <a:ext uri="{FF2B5EF4-FFF2-40B4-BE49-F238E27FC236}">
                <a16:creationId xmlns:a16="http://schemas.microsoft.com/office/drawing/2014/main" id="{C16A715A-D280-804F-8C8E-9030E13A0A65}"/>
              </a:ext>
            </a:extLst>
          </p:cNvPr>
          <p:cNvCxnSpPr/>
          <p:nvPr/>
        </p:nvCxnSpPr>
        <p:spPr>
          <a:xfrm>
            <a:off x="3886312" y="2499396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164">
            <a:extLst>
              <a:ext uri="{FF2B5EF4-FFF2-40B4-BE49-F238E27FC236}">
                <a16:creationId xmlns:a16="http://schemas.microsoft.com/office/drawing/2014/main" id="{5187396A-30E3-964D-9CC0-3A024A713CA4}"/>
              </a:ext>
            </a:extLst>
          </p:cNvPr>
          <p:cNvCxnSpPr/>
          <p:nvPr/>
        </p:nvCxnSpPr>
        <p:spPr>
          <a:xfrm>
            <a:off x="5488176" y="2499394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165">
            <a:extLst>
              <a:ext uri="{FF2B5EF4-FFF2-40B4-BE49-F238E27FC236}">
                <a16:creationId xmlns:a16="http://schemas.microsoft.com/office/drawing/2014/main" id="{610D5EAC-FDA8-E04E-BAE0-C20EA9802215}"/>
              </a:ext>
            </a:extLst>
          </p:cNvPr>
          <p:cNvCxnSpPr/>
          <p:nvPr/>
        </p:nvCxnSpPr>
        <p:spPr>
          <a:xfrm>
            <a:off x="2259837" y="2499396"/>
            <a:ext cx="0" cy="2252586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272AD63-B2D6-0145-915A-85F75EC0AD89}"/>
              </a:ext>
            </a:extLst>
          </p:cNvPr>
          <p:cNvGrpSpPr/>
          <p:nvPr/>
        </p:nvGrpSpPr>
        <p:grpSpPr>
          <a:xfrm>
            <a:off x="2206170" y="2933392"/>
            <a:ext cx="4835874" cy="1818589"/>
            <a:chOff x="2206170" y="2366394"/>
            <a:chExt cx="4835874" cy="2252588"/>
          </a:xfrm>
        </p:grpSpPr>
        <p:cxnSp>
          <p:nvCxnSpPr>
            <p:cNvPr id="47" name="직선 연결선 165">
              <a:extLst>
                <a:ext uri="{FF2B5EF4-FFF2-40B4-BE49-F238E27FC236}">
                  <a16:creationId xmlns:a16="http://schemas.microsoft.com/office/drawing/2014/main" id="{F27202E7-CB59-5841-9D74-83756398F5DA}"/>
                </a:ext>
              </a:extLst>
            </p:cNvPr>
            <p:cNvCxnSpPr>
              <a:cxnSpLocks/>
            </p:cNvCxnSpPr>
            <p:nvPr/>
          </p:nvCxnSpPr>
          <p:spPr>
            <a:xfrm>
              <a:off x="7042044" y="2366396"/>
              <a:ext cx="0" cy="2252586"/>
            </a:xfrm>
            <a:prstGeom prst="line">
              <a:avLst/>
            </a:prstGeom>
            <a:ln w="190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직선 연결선 165">
              <a:extLst>
                <a:ext uri="{FF2B5EF4-FFF2-40B4-BE49-F238E27FC236}">
                  <a16:creationId xmlns:a16="http://schemas.microsoft.com/office/drawing/2014/main" id="{6784F214-5DE4-364B-AC6D-0F25C01307E2}"/>
                </a:ext>
              </a:extLst>
            </p:cNvPr>
            <p:cNvCxnSpPr>
              <a:cxnSpLocks/>
            </p:cNvCxnSpPr>
            <p:nvPr/>
          </p:nvCxnSpPr>
          <p:spPr>
            <a:xfrm>
              <a:off x="3832645" y="2366396"/>
              <a:ext cx="0" cy="2252586"/>
            </a:xfrm>
            <a:prstGeom prst="line">
              <a:avLst/>
            </a:prstGeom>
            <a:ln w="190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직선 연결선 164">
              <a:extLst>
                <a:ext uri="{FF2B5EF4-FFF2-40B4-BE49-F238E27FC236}">
                  <a16:creationId xmlns:a16="http://schemas.microsoft.com/office/drawing/2014/main" id="{9DAD0D15-E506-114E-A129-F663C64E9D3D}"/>
                </a:ext>
              </a:extLst>
            </p:cNvPr>
            <p:cNvCxnSpPr>
              <a:cxnSpLocks/>
            </p:cNvCxnSpPr>
            <p:nvPr/>
          </p:nvCxnSpPr>
          <p:spPr>
            <a:xfrm>
              <a:off x="5434509" y="2366394"/>
              <a:ext cx="0" cy="2252586"/>
            </a:xfrm>
            <a:prstGeom prst="line">
              <a:avLst/>
            </a:prstGeom>
            <a:ln w="190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직선 연결선 165">
              <a:extLst>
                <a:ext uri="{FF2B5EF4-FFF2-40B4-BE49-F238E27FC236}">
                  <a16:creationId xmlns:a16="http://schemas.microsoft.com/office/drawing/2014/main" id="{58EED4E2-B9B9-104F-8631-39C9BC216470}"/>
                </a:ext>
              </a:extLst>
            </p:cNvPr>
            <p:cNvCxnSpPr>
              <a:cxnSpLocks/>
            </p:cNvCxnSpPr>
            <p:nvPr/>
          </p:nvCxnSpPr>
          <p:spPr>
            <a:xfrm>
              <a:off x="2206170" y="2366396"/>
              <a:ext cx="0" cy="2252586"/>
            </a:xfrm>
            <a:prstGeom prst="line">
              <a:avLst/>
            </a:prstGeom>
            <a:ln w="19050">
              <a:solidFill>
                <a:srgbClr val="7030A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그룹 93">
            <a:extLst>
              <a:ext uri="{FF2B5EF4-FFF2-40B4-BE49-F238E27FC236}">
                <a16:creationId xmlns:a16="http://schemas.microsoft.com/office/drawing/2014/main" id="{B3362F2C-0A34-EE48-99CB-5D0E85FB7F2E}"/>
              </a:ext>
            </a:extLst>
          </p:cNvPr>
          <p:cNvGrpSpPr/>
          <p:nvPr/>
        </p:nvGrpSpPr>
        <p:grpSpPr>
          <a:xfrm>
            <a:off x="1492362" y="2455841"/>
            <a:ext cx="1590176" cy="412346"/>
            <a:chOff x="4245096" y="1892665"/>
            <a:chExt cx="898521" cy="244888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F3D0264-4B30-8A46-8D97-C9AA4CCC6B36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V’</a:t>
              </a:r>
              <a:endParaRPr lang="ko-KR" alt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D97209A-03B4-A748-AEF4-CEF9965B4925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x-2</a:t>
              </a:r>
              <a:r>
                <a:rPr lang="en-US" altLang="ko-KR" sz="14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2D815EC-4704-7144-AA96-BEE83D8149CA}"/>
                </a:ext>
              </a:extLst>
            </p:cNvPr>
            <p:cNvSpPr txBox="1"/>
            <p:nvPr/>
          </p:nvSpPr>
          <p:spPr>
            <a:xfrm>
              <a:off x="4492525" y="1892665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endParaRPr lang="ko-KR" altLang="en-US" sz="14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" name="그룹 93">
            <a:extLst>
              <a:ext uri="{FF2B5EF4-FFF2-40B4-BE49-F238E27FC236}">
                <a16:creationId xmlns:a16="http://schemas.microsoft.com/office/drawing/2014/main" id="{0F493AF6-F7D2-684F-A679-5144D0190843}"/>
              </a:ext>
            </a:extLst>
          </p:cNvPr>
          <p:cNvGrpSpPr/>
          <p:nvPr/>
        </p:nvGrpSpPr>
        <p:grpSpPr>
          <a:xfrm>
            <a:off x="3101256" y="2517517"/>
            <a:ext cx="1590176" cy="350675"/>
            <a:chOff x="4245096" y="1929291"/>
            <a:chExt cx="898521" cy="208262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12476F5-FF64-8F4E-B22C-59BA39149CD1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V’</a:t>
              </a:r>
              <a:endParaRPr lang="ko-KR" alt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6AE3D33-8A98-9B4A-BBEA-39182C3CD71C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x-1</a:t>
              </a:r>
              <a:r>
                <a:rPr lang="en-US" altLang="ko-KR" sz="14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4" name="그룹 93">
            <a:extLst>
              <a:ext uri="{FF2B5EF4-FFF2-40B4-BE49-F238E27FC236}">
                <a16:creationId xmlns:a16="http://schemas.microsoft.com/office/drawing/2014/main" id="{C93F8EB9-D085-C048-BF3C-024405E484FB}"/>
              </a:ext>
            </a:extLst>
          </p:cNvPr>
          <p:cNvGrpSpPr/>
          <p:nvPr/>
        </p:nvGrpSpPr>
        <p:grpSpPr>
          <a:xfrm>
            <a:off x="4983689" y="2517517"/>
            <a:ext cx="1590176" cy="350675"/>
            <a:chOff x="4245096" y="1929291"/>
            <a:chExt cx="898521" cy="208262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62757C3-72BF-DF43-9C05-A16E0C9DE83A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V’</a:t>
              </a:r>
              <a:endParaRPr lang="ko-KR" alt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DECCCEC-ABF9-754A-AE61-AE50B1230A19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 err="1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</a:t>
              </a:r>
              <a:r>
                <a:rPr lang="en-US" altLang="ko-KR" sz="1400" i="1" dirty="0" err="1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</a:t>
              </a:r>
              <a:endParaRPr lang="ko-KR" altLang="en-US" sz="1400" i="1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8" name="그룹 93">
            <a:extLst>
              <a:ext uri="{FF2B5EF4-FFF2-40B4-BE49-F238E27FC236}">
                <a16:creationId xmlns:a16="http://schemas.microsoft.com/office/drawing/2014/main" id="{FC98F84B-53EE-1D41-ADCF-5A326F26D837}"/>
              </a:ext>
            </a:extLst>
          </p:cNvPr>
          <p:cNvGrpSpPr/>
          <p:nvPr/>
        </p:nvGrpSpPr>
        <p:grpSpPr>
          <a:xfrm>
            <a:off x="6300339" y="2517517"/>
            <a:ext cx="1590176" cy="350675"/>
            <a:chOff x="4245096" y="1929291"/>
            <a:chExt cx="898521" cy="208262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1E21851-7A66-984F-9915-A3508EFE85D1}"/>
                </a:ext>
              </a:extLst>
            </p:cNvPr>
            <p:cNvSpPr txBox="1"/>
            <p:nvPr/>
          </p:nvSpPr>
          <p:spPr>
            <a:xfrm>
              <a:off x="4245096" y="1929291"/>
              <a:ext cx="368967" cy="182786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V’</a:t>
              </a:r>
              <a:endParaRPr lang="ko-KR" alt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A50551-ABE2-904A-8DC4-6A227EB635C0}"/>
                </a:ext>
              </a:extLst>
            </p:cNvPr>
            <p:cNvSpPr txBox="1"/>
            <p:nvPr/>
          </p:nvSpPr>
          <p:spPr>
            <a:xfrm>
              <a:off x="4492525" y="2009603"/>
              <a:ext cx="651092" cy="12795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ko-KR" sz="14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REF(</a:t>
              </a:r>
              <a:r>
                <a:rPr lang="en-US" altLang="ko-KR" sz="1400" i="1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x+1</a:t>
              </a:r>
              <a:r>
                <a:rPr lang="en-US" altLang="ko-KR" sz="1400" dirty="0">
                  <a:solidFill>
                    <a:srgbClr val="7030A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)</a:t>
              </a:r>
              <a:endParaRPr lang="ko-KR" altLang="en-US" sz="14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2" name="이등변 삼각형 176">
            <a:extLst>
              <a:ext uri="{FF2B5EF4-FFF2-40B4-BE49-F238E27FC236}">
                <a16:creationId xmlns:a16="http://schemas.microsoft.com/office/drawing/2014/main" id="{7B0E58B2-B342-9443-B6B5-6A58F1CA09DF}"/>
              </a:ext>
            </a:extLst>
          </p:cNvPr>
          <p:cNvSpPr/>
          <p:nvPr/>
        </p:nvSpPr>
        <p:spPr>
          <a:xfrm>
            <a:off x="2146555" y="4282080"/>
            <a:ext cx="60331" cy="469747"/>
          </a:xfrm>
          <a:prstGeom prst="triangle">
            <a:avLst>
              <a:gd name="adj" fmla="val 100000"/>
            </a:avLst>
          </a:prstGeom>
          <a:solidFill>
            <a:srgbClr val="C0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sp>
        <p:nvSpPr>
          <p:cNvPr id="83" name="이등변 삼각형 176">
            <a:extLst>
              <a:ext uri="{FF2B5EF4-FFF2-40B4-BE49-F238E27FC236}">
                <a16:creationId xmlns:a16="http://schemas.microsoft.com/office/drawing/2014/main" id="{C1794DBF-8B5F-D040-B31F-3CA7DFBEE7F4}"/>
              </a:ext>
            </a:extLst>
          </p:cNvPr>
          <p:cNvSpPr/>
          <p:nvPr/>
        </p:nvSpPr>
        <p:spPr>
          <a:xfrm>
            <a:off x="3772259" y="4282080"/>
            <a:ext cx="60331" cy="469747"/>
          </a:xfrm>
          <a:prstGeom prst="triangle">
            <a:avLst>
              <a:gd name="adj" fmla="val 100000"/>
            </a:avLst>
          </a:prstGeom>
          <a:solidFill>
            <a:srgbClr val="C0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sp>
        <p:nvSpPr>
          <p:cNvPr id="84" name="이등변 삼각형 176">
            <a:extLst>
              <a:ext uri="{FF2B5EF4-FFF2-40B4-BE49-F238E27FC236}">
                <a16:creationId xmlns:a16="http://schemas.microsoft.com/office/drawing/2014/main" id="{8BDCA053-48F1-6444-8D33-87A587F0301D}"/>
              </a:ext>
            </a:extLst>
          </p:cNvPr>
          <p:cNvSpPr/>
          <p:nvPr/>
        </p:nvSpPr>
        <p:spPr>
          <a:xfrm>
            <a:off x="5373908" y="4282080"/>
            <a:ext cx="60331" cy="469747"/>
          </a:xfrm>
          <a:prstGeom prst="triangle">
            <a:avLst>
              <a:gd name="adj" fmla="val 100000"/>
            </a:avLst>
          </a:prstGeom>
          <a:solidFill>
            <a:srgbClr val="C0000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Avenir Next Medium" panose="020B0503020202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011F1C6-8FC6-F84C-9C17-69D60C694FD9}"/>
              </a:ext>
            </a:extLst>
          </p:cNvPr>
          <p:cNvSpPr txBox="1"/>
          <p:nvPr/>
        </p:nvSpPr>
        <p:spPr>
          <a:xfrm>
            <a:off x="178042" y="4777202"/>
            <a:ext cx="270519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Erroneous cells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E5E43C94-1BDE-1F4E-B9AE-9C7711DC3535}"/>
              </a:ext>
            </a:extLst>
          </p:cNvPr>
          <p:cNvCxnSpPr>
            <a:cxnSpLocks/>
          </p:cNvCxnSpPr>
          <p:nvPr/>
        </p:nvCxnSpPr>
        <p:spPr>
          <a:xfrm flipV="1">
            <a:off x="1631841" y="4642120"/>
            <a:ext cx="551884" cy="194607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6DA0AAE5-073A-714E-B0C3-751D699A08C4}"/>
              </a:ext>
            </a:extLst>
          </p:cNvPr>
          <p:cNvSpPr txBox="1"/>
          <p:nvPr/>
        </p:nvSpPr>
        <p:spPr>
          <a:xfrm>
            <a:off x="1550936" y="1693070"/>
            <a:ext cx="5901384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rPr>
              <a:t>Read-retry: Adjusting V</a:t>
            </a:r>
            <a:r>
              <a:rPr lang="en-US" altLang="ko-KR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rPr>
              <a:t>REF </a:t>
            </a:r>
            <a:r>
              <a:rPr lang="en-US" altLang="ko-KR" sz="2000" dirty="0">
                <a:solidFill>
                  <a:srgbClr val="7030A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rPr>
              <a:t>values</a:t>
            </a:r>
            <a:endParaRPr lang="ko-KR" altLang="en-US" sz="2000" baseline="-25000" dirty="0">
              <a:solidFill>
                <a:srgbClr val="7030A0"/>
              </a:solidFill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3EE481C-C7D5-DE4A-AFF3-541A1ACB73F0}"/>
              </a:ext>
            </a:extLst>
          </p:cNvPr>
          <p:cNvGrpSpPr/>
          <p:nvPr/>
        </p:nvGrpSpPr>
        <p:grpSpPr>
          <a:xfrm>
            <a:off x="295803" y="3992843"/>
            <a:ext cx="2084170" cy="1169375"/>
            <a:chOff x="295803" y="3859843"/>
            <a:chExt cx="2084170" cy="1169375"/>
          </a:xfrm>
        </p:grpSpPr>
        <p:sp>
          <p:nvSpPr>
            <p:cNvPr id="89" name="화살표: 오른쪽 552">
              <a:extLst>
                <a:ext uri="{FF2B5EF4-FFF2-40B4-BE49-F238E27FC236}">
                  <a16:creationId xmlns:a16="http://schemas.microsoft.com/office/drawing/2014/main" id="{8C10DC8D-02B7-DE4B-AFDA-2D4D2FE25037}"/>
                </a:ext>
              </a:extLst>
            </p:cNvPr>
            <p:cNvSpPr/>
            <p:nvPr/>
          </p:nvSpPr>
          <p:spPr>
            <a:xfrm rot="5400000">
              <a:off x="243502" y="4726384"/>
              <a:ext cx="355135" cy="250534"/>
            </a:xfrm>
            <a:prstGeom prst="rightArrow">
              <a:avLst>
                <a:gd name="adj1" fmla="val 56518"/>
                <a:gd name="adj2" fmla="val 5957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>
                <a:latin typeface="Avenir Next Medium" panose="020B0503020202020204" pitchFamily="34" charset="0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E52FD97-B008-6A49-BA77-F4E95E29A5A6}"/>
                </a:ext>
              </a:extLst>
            </p:cNvPr>
            <p:cNvSpPr/>
            <p:nvPr/>
          </p:nvSpPr>
          <p:spPr>
            <a:xfrm>
              <a:off x="1979712" y="3859843"/>
              <a:ext cx="400261" cy="865301"/>
            </a:xfrm>
            <a:prstGeom prst="ellipse">
              <a:avLst/>
            </a:prstGeom>
            <a:noFill/>
            <a:ln w="22225">
              <a:solidFill>
                <a:schemeClr val="accent6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77" name="Slide Number Placeholder 3">
            <a:extLst>
              <a:ext uri="{FF2B5EF4-FFF2-40B4-BE49-F238E27FC236}">
                <a16:creationId xmlns:a16="http://schemas.microsoft.com/office/drawing/2014/main" id="{A41952D5-922F-F746-B5C6-A1CDC9F06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12</a:t>
            </a:fld>
            <a:endParaRPr lang="en-CH" b="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39FC521-B228-594F-A77F-24D56B8FB619}"/>
              </a:ext>
            </a:extLst>
          </p:cNvPr>
          <p:cNvSpPr txBox="1"/>
          <p:nvPr/>
        </p:nvSpPr>
        <p:spPr>
          <a:xfrm>
            <a:off x="3550848" y="4858387"/>
            <a:ext cx="207468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Cell’s V</a:t>
            </a:r>
            <a:r>
              <a:rPr lang="en-US" altLang="ko-KR" sz="20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TH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 Level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0C3CDE7-746C-564C-929F-650BB33EB72E}"/>
              </a:ext>
            </a:extLst>
          </p:cNvPr>
          <p:cNvSpPr/>
          <p:nvPr/>
        </p:nvSpPr>
        <p:spPr>
          <a:xfrm>
            <a:off x="1225068" y="5419191"/>
            <a:ext cx="669386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CH" sz="2400" dirty="0">
                <a:solidFill>
                  <a:srgbClr val="357429"/>
                </a:solidFill>
                <a:latin typeface="Avenir Next Medium" panose="020B0503020202020204" pitchFamily="34" charset="0"/>
              </a:rPr>
              <a:t>Read using properly-adjusted V</a:t>
            </a:r>
            <a:r>
              <a:rPr lang="en-CH" sz="2400" baseline="-25000" dirty="0">
                <a:solidFill>
                  <a:srgbClr val="357429"/>
                </a:solidFill>
                <a:latin typeface="Avenir Next Medium" panose="020B0503020202020204" pitchFamily="34" charset="0"/>
              </a:rPr>
              <a:t>REF</a:t>
            </a:r>
            <a:r>
              <a:rPr lang="en-CH" sz="2400" dirty="0">
                <a:solidFill>
                  <a:srgbClr val="357429"/>
                </a:solidFill>
                <a:latin typeface="Avenir Next Medium" panose="020B0503020202020204" pitchFamily="34" charset="0"/>
              </a:rPr>
              <a:t> values</a:t>
            </a:r>
          </a:p>
          <a:p>
            <a:pPr marL="342900" indent="-342900" algn="ctr">
              <a:buFont typeface="Wingdings" pitchFamily="2" charset="2"/>
              <a:buChar char="à"/>
            </a:pPr>
            <a:r>
              <a:rPr lang="en-CH" sz="2400" dirty="0">
                <a:solidFill>
                  <a:srgbClr val="357429"/>
                </a:solidFill>
                <a:latin typeface="Avenir Next Medium" panose="020B0503020202020204" pitchFamily="34" charset="0"/>
                <a:sym typeface="Wingdings" pitchFamily="2" charset="2"/>
              </a:rPr>
              <a:t>Decreases # of raw bit errors</a:t>
            </a:r>
          </a:p>
          <a:p>
            <a:pPr algn="ctr"/>
            <a:r>
              <a:rPr lang="en-CH" sz="2400" dirty="0">
                <a:solidFill>
                  <a:srgbClr val="357429"/>
                </a:solidFill>
                <a:latin typeface="Avenir Next Medium" panose="020B0503020202020204" pitchFamily="34" charset="0"/>
              </a:rPr>
              <a:t>to be lower than the ECC capability</a:t>
            </a:r>
          </a:p>
        </p:txBody>
      </p:sp>
    </p:spTree>
    <p:extLst>
      <p:ext uri="{BB962C8B-B14F-4D97-AF65-F5344CB8AC3E}">
        <p14:creationId xmlns:p14="http://schemas.microsoft.com/office/powerpoint/2010/main" val="3215160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Read-Retry: Performance Overhead</a:t>
            </a: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84102" y="1752674"/>
            <a:ext cx="815898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81839" y="1752674"/>
            <a:ext cx="484434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836F6370-2E82-8B4C-8237-8B3397888B83}"/>
              </a:ext>
            </a:extLst>
          </p:cNvPr>
          <p:cNvGrpSpPr/>
          <p:nvPr/>
        </p:nvGrpSpPr>
        <p:grpSpPr>
          <a:xfrm>
            <a:off x="2912641" y="1834394"/>
            <a:ext cx="4651081" cy="405680"/>
            <a:chOff x="2620351" y="1821802"/>
            <a:chExt cx="2710369" cy="405680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110025AA-B2D2-1F4A-A2C2-9C93CD921C50}"/>
                </a:ext>
              </a:extLst>
            </p:cNvPr>
            <p:cNvSpPr txBox="1"/>
            <p:nvPr/>
          </p:nvSpPr>
          <p:spPr>
            <a:xfrm>
              <a:off x="2620351" y="1827372"/>
              <a:ext cx="133515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32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20DEB8DB-E78C-F04D-A7F9-CF4B9DF3D77F}"/>
                </a:ext>
              </a:extLst>
            </p:cNvPr>
            <p:cNvSpPr txBox="1"/>
            <p:nvPr/>
          </p:nvSpPr>
          <p:spPr>
            <a:xfrm>
              <a:off x="3147344" y="1821802"/>
              <a:ext cx="218337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/>
              <a:r>
                <a:rPr lang="en-US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 &lt; </a:t>
              </a:r>
              <a:r>
                <a:rPr lang="en-US" sz="2000" dirty="0">
                  <a:solidFill>
                    <a:srgbClr val="426EBE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ECC capability </a:t>
              </a:r>
              <a:r>
                <a:rPr lang="en-US" sz="2000" i="1" dirty="0">
                  <a:solidFill>
                    <a:srgbClr val="426EBE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2000" baseline="-25000" dirty="0">
                  <a:solidFill>
                    <a:srgbClr val="426EBE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ECC </a:t>
              </a:r>
              <a:r>
                <a:rPr lang="en-US" sz="2000" dirty="0">
                  <a:solidFill>
                    <a:srgbClr val="426EBE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72</a:t>
              </a:r>
            </a:p>
          </p:txBody>
        </p:sp>
      </p:grpSp>
      <p:cxnSp>
        <p:nvCxnSpPr>
          <p:cNvPr id="145" name="직선 화살표 연결선 80">
            <a:extLst>
              <a:ext uri="{FF2B5EF4-FFF2-40B4-BE49-F238E27FC236}">
                <a16:creationId xmlns:a16="http://schemas.microsoft.com/office/drawing/2014/main" id="{FB6ED828-016A-D74C-9BFC-ADDFA83B2C2B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2006951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149" name="TextBox 148">
            <a:extLst>
              <a:ext uri="{FF2B5EF4-FFF2-40B4-BE49-F238E27FC236}">
                <a16:creationId xmlns:a16="http://schemas.microsoft.com/office/drawing/2014/main" id="{23845BB0-F9FC-004A-AEA1-ED748DA08C2A}"/>
              </a:ext>
            </a:extLst>
          </p:cNvPr>
          <p:cNvSpPr txBox="1"/>
          <p:nvPr/>
        </p:nvSpPr>
        <p:spPr>
          <a:xfrm>
            <a:off x="-273072" y="1852300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50" name="그룹 45">
            <a:extLst>
              <a:ext uri="{FF2B5EF4-FFF2-40B4-BE49-F238E27FC236}">
                <a16:creationId xmlns:a16="http://schemas.microsoft.com/office/drawing/2014/main" id="{EAA6C6FC-CEBB-A746-8B20-71F0B43525E3}"/>
              </a:ext>
            </a:extLst>
          </p:cNvPr>
          <p:cNvGrpSpPr/>
          <p:nvPr/>
        </p:nvGrpSpPr>
        <p:grpSpPr>
          <a:xfrm>
            <a:off x="1514960" y="1835979"/>
            <a:ext cx="1388022" cy="404485"/>
            <a:chOff x="1874519" y="3830320"/>
            <a:chExt cx="4230088" cy="275440"/>
          </a:xfrm>
        </p:grpSpPr>
        <p:sp>
          <p:nvSpPr>
            <p:cNvPr id="151" name="직사각형 46">
              <a:extLst>
                <a:ext uri="{FF2B5EF4-FFF2-40B4-BE49-F238E27FC236}">
                  <a16:creationId xmlns:a16="http://schemas.microsoft.com/office/drawing/2014/main" id="{3F975928-129D-C94F-B5BC-36681CFB26F5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152" name="직사각형 47">
              <a:extLst>
                <a:ext uri="{FF2B5EF4-FFF2-40B4-BE49-F238E27FC236}">
                  <a16:creationId xmlns:a16="http://schemas.microsoft.com/office/drawing/2014/main" id="{265AE1B4-CD65-FB4A-AF96-03CC6E7498D0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153" name="직사각형 48">
              <a:extLst>
                <a:ext uri="{FF2B5EF4-FFF2-40B4-BE49-F238E27FC236}">
                  <a16:creationId xmlns:a16="http://schemas.microsoft.com/office/drawing/2014/main" id="{FF3D2336-8B15-D14B-B947-F52F393D6543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54" name="직선 연결선 102">
            <a:extLst>
              <a:ext uri="{FF2B5EF4-FFF2-40B4-BE49-F238E27FC236}">
                <a16:creationId xmlns:a16="http://schemas.microsoft.com/office/drawing/2014/main" id="{A85B9FC0-5F66-3941-84E0-F91993FFBF56}"/>
              </a:ext>
            </a:extLst>
          </p:cNvPr>
          <p:cNvCxnSpPr>
            <a:cxnSpLocks/>
          </p:cNvCxnSpPr>
          <p:nvPr/>
        </p:nvCxnSpPr>
        <p:spPr>
          <a:xfrm>
            <a:off x="1514960" y="2598671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A024B13F-02DC-5842-8CDC-B60A560713C7}"/>
              </a:ext>
            </a:extLst>
          </p:cNvPr>
          <p:cNvSpPr txBox="1"/>
          <p:nvPr/>
        </p:nvSpPr>
        <p:spPr>
          <a:xfrm>
            <a:off x="1754227" y="2436924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7DE72426-57DB-B349-973C-24E69424B018}"/>
              </a:ext>
            </a:extLst>
          </p:cNvPr>
          <p:cNvGrpSpPr/>
          <p:nvPr/>
        </p:nvGrpSpPr>
        <p:grpSpPr>
          <a:xfrm>
            <a:off x="1514960" y="2252410"/>
            <a:ext cx="1385579" cy="706867"/>
            <a:chOff x="1866003" y="2252410"/>
            <a:chExt cx="1429405" cy="2722552"/>
          </a:xfrm>
        </p:grpSpPr>
        <p:cxnSp>
          <p:nvCxnSpPr>
            <p:cNvPr id="160" name="직선 화살표 연결선 100">
              <a:extLst>
                <a:ext uri="{FF2B5EF4-FFF2-40B4-BE49-F238E27FC236}">
                  <a16:creationId xmlns:a16="http://schemas.microsoft.com/office/drawing/2014/main" id="{76DBF57E-2922-654E-8566-67C4B63FA452}"/>
                </a:ext>
              </a:extLst>
            </p:cNvPr>
            <p:cNvCxnSpPr>
              <a:cxnSpLocks/>
            </p:cNvCxnSpPr>
            <p:nvPr/>
          </p:nvCxnSpPr>
          <p:spPr>
            <a:xfrm>
              <a:off x="3295408" y="2308424"/>
              <a:ext cx="0" cy="2666538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  <p:cxnSp>
          <p:nvCxnSpPr>
            <p:cNvPr id="161" name="직선 화살표 연결선 100">
              <a:extLst>
                <a:ext uri="{FF2B5EF4-FFF2-40B4-BE49-F238E27FC236}">
                  <a16:creationId xmlns:a16="http://schemas.microsoft.com/office/drawing/2014/main" id="{2A0C399E-111E-4F42-936C-D0E2890671C7}"/>
                </a:ext>
              </a:extLst>
            </p:cNvPr>
            <p:cNvCxnSpPr>
              <a:cxnSpLocks/>
            </p:cNvCxnSpPr>
            <p:nvPr/>
          </p:nvCxnSpPr>
          <p:spPr>
            <a:xfrm>
              <a:off x="1866003" y="2252410"/>
              <a:ext cx="0" cy="2722552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3C5256A4-1069-C946-A945-BB8555EAE1FB}"/>
              </a:ext>
            </a:extLst>
          </p:cNvPr>
          <p:cNvGrpSpPr/>
          <p:nvPr/>
        </p:nvGrpSpPr>
        <p:grpSpPr>
          <a:xfrm>
            <a:off x="159880" y="1350842"/>
            <a:ext cx="2358960" cy="710006"/>
            <a:chOff x="159880" y="1350842"/>
            <a:chExt cx="2358960" cy="710006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51372EC4-7D9C-E846-B7BB-771C5B44D230}"/>
                </a:ext>
              </a:extLst>
            </p:cNvPr>
            <p:cNvSpPr txBox="1"/>
            <p:nvPr/>
          </p:nvSpPr>
          <p:spPr>
            <a:xfrm>
              <a:off x="159880" y="1350842"/>
              <a:ext cx="2358960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6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</a:t>
              </a:r>
              <a:r>
                <a:rPr lang="en-US" altLang="ko-KR" sz="2000" dirty="0">
                  <a:solidFill>
                    <a:schemeClr val="accent6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:</a:t>
              </a:r>
              <a:r>
                <a:rPr lang="en-US" altLang="ko-KR" sz="2000" b="1" i="1" dirty="0">
                  <a:solidFill>
                    <a:schemeClr val="accent6"/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US" altLang="ko-KR" sz="2000" i="1" dirty="0">
                  <a:solidFill>
                    <a:schemeClr val="accent6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Page sensing</a:t>
              </a:r>
              <a:endParaRPr lang="ko-KR" altLang="en-US" sz="2000" i="1" dirty="0">
                <a:solidFill>
                  <a:schemeClr val="accent6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EB362F2-CFF3-6A40-B743-4641036CAA5D}"/>
                </a:ext>
              </a:extLst>
            </p:cNvPr>
            <p:cNvCxnSpPr/>
            <p:nvPr/>
          </p:nvCxnSpPr>
          <p:spPr>
            <a:xfrm>
              <a:off x="2110860" y="1689397"/>
              <a:ext cx="0" cy="371451"/>
            </a:xfrm>
            <a:prstGeom prst="line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DEC0C40E-5DD8-C649-B338-F2DEBA22E353}"/>
              </a:ext>
            </a:extLst>
          </p:cNvPr>
          <p:cNvGrpSpPr/>
          <p:nvPr/>
        </p:nvGrpSpPr>
        <p:grpSpPr>
          <a:xfrm>
            <a:off x="1111890" y="1027941"/>
            <a:ext cx="3139776" cy="1028322"/>
            <a:chOff x="1111890" y="1027941"/>
            <a:chExt cx="3139776" cy="1028322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90099A3-7D5B-E94B-8113-BB584A809C6C}"/>
                </a:ext>
              </a:extLst>
            </p:cNvPr>
            <p:cNvSpPr txBox="1"/>
            <p:nvPr/>
          </p:nvSpPr>
          <p:spPr>
            <a:xfrm>
              <a:off x="1111890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r>
                <a:rPr lang="en-US" altLang="ko-KR" sz="2000" dirty="0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:</a:t>
              </a:r>
              <a:r>
                <a:rPr lang="en-US" altLang="ko-KR" sz="2000" b="1" i="1" dirty="0">
                  <a:solidFill>
                    <a:schemeClr val="accent4">
                      <a:lumMod val="75000"/>
                    </a:schemeClr>
                  </a:solidFill>
                  <a:latin typeface="Cambria" panose="02040503050406030204" pitchFamily="18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US" altLang="ko-KR" sz="2000" i="1" dirty="0">
                  <a:solidFill>
                    <a:schemeClr val="accent4">
                      <a:lumMod val="75000"/>
                    </a:schemeClr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Data transfer</a:t>
              </a:r>
              <a:endParaRPr lang="ko-KR" altLang="en-US" sz="2000" i="1" dirty="0">
                <a:solidFill>
                  <a:schemeClr val="accent4">
                    <a:lumMod val="75000"/>
                  </a:schemeClr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5A0702E-1E4C-6A48-AABC-F53E43D492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87B02AC5-0668-5142-B301-9D79961D2FAA}"/>
              </a:ext>
            </a:extLst>
          </p:cNvPr>
          <p:cNvGrpSpPr/>
          <p:nvPr/>
        </p:nvGrpSpPr>
        <p:grpSpPr>
          <a:xfrm>
            <a:off x="2627784" y="1350842"/>
            <a:ext cx="2820536" cy="710006"/>
            <a:chOff x="2627784" y="1350842"/>
            <a:chExt cx="2820536" cy="710006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BFAEE985-E258-8944-A69B-62805BEEE86E}"/>
                </a:ext>
              </a:extLst>
            </p:cNvPr>
            <p:cNvSpPr txBox="1"/>
            <p:nvPr/>
          </p:nvSpPr>
          <p:spPr>
            <a:xfrm>
              <a:off x="2627784" y="1350842"/>
              <a:ext cx="2820536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rgbClr val="D77A0B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r>
                <a:rPr lang="en-US" altLang="ko-KR" sz="2000" dirty="0">
                  <a:solidFill>
                    <a:srgbClr val="D77A0B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:</a:t>
              </a:r>
              <a:r>
                <a:rPr lang="en-US" altLang="ko-KR" sz="2000" i="1" dirty="0">
                  <a:solidFill>
                    <a:srgbClr val="D77A0B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US" altLang="ko-KR" sz="2000" i="1" dirty="0">
                  <a:solidFill>
                    <a:srgbClr val="D77A0B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ECC decoding</a:t>
              </a:r>
              <a:endParaRPr lang="ko-KR" altLang="en-US" sz="2000" i="1" dirty="0">
                <a:solidFill>
                  <a:srgbClr val="D77A0B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FC567114-D8F7-D74F-9EC7-6897ECCB24C6}"/>
                </a:ext>
              </a:extLst>
            </p:cNvPr>
            <p:cNvCxnSpPr/>
            <p:nvPr/>
          </p:nvCxnSpPr>
          <p:spPr>
            <a:xfrm>
              <a:off x="2785541" y="1689397"/>
              <a:ext cx="0" cy="371451"/>
            </a:xfrm>
            <a:prstGeom prst="line">
              <a:avLst/>
            </a:prstGeom>
            <a:ln w="12700">
              <a:solidFill>
                <a:srgbClr val="D77A0B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Slide Number Placeholder 3">
            <a:extLst>
              <a:ext uri="{FF2B5EF4-FFF2-40B4-BE49-F238E27FC236}">
                <a16:creationId xmlns:a16="http://schemas.microsoft.com/office/drawing/2014/main" id="{025FCE81-BABB-BB48-B620-504CC7374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13</a:t>
            </a:fld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209066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Read-Retry: Performance Overhead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350842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350842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764249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924330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764249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848767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831191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689397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689397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833378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485620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323873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29083B-0B46-F444-9B67-B68341DA2886}"/>
              </a:ext>
            </a:extLst>
          </p:cNvPr>
          <p:cNvGrpSpPr/>
          <p:nvPr/>
        </p:nvGrpSpPr>
        <p:grpSpPr>
          <a:xfrm>
            <a:off x="-117071" y="2236531"/>
            <a:ext cx="5913824" cy="404491"/>
            <a:chOff x="-117071" y="2236531"/>
            <a:chExt cx="5913824" cy="40449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86C21B-F826-F04B-B6B5-23950E2E520E}"/>
                </a:ext>
              </a:extLst>
            </p:cNvPr>
            <p:cNvSpPr txBox="1"/>
            <p:nvPr/>
          </p:nvSpPr>
          <p:spPr>
            <a:xfrm>
              <a:off x="-117071" y="2284886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RR1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grpSp>
          <p:nvGrpSpPr>
            <p:cNvPr id="64" name="그룹 45">
              <a:extLst>
                <a:ext uri="{FF2B5EF4-FFF2-40B4-BE49-F238E27FC236}">
                  <a16:creationId xmlns:a16="http://schemas.microsoft.com/office/drawing/2014/main" id="{F1485BDF-EB06-7E4E-B1FE-802D6C5365E3}"/>
                </a:ext>
              </a:extLst>
            </p:cNvPr>
            <p:cNvGrpSpPr/>
            <p:nvPr/>
          </p:nvGrpSpPr>
          <p:grpSpPr>
            <a:xfrm>
              <a:off x="2900546" y="2236531"/>
              <a:ext cx="1388022" cy="404491"/>
              <a:chOff x="1874519" y="3825795"/>
              <a:chExt cx="4230088" cy="275444"/>
            </a:xfrm>
          </p:grpSpPr>
          <p:sp>
            <p:nvSpPr>
              <p:cNvPr id="65" name="직사각형 46">
                <a:extLst>
                  <a:ext uri="{FF2B5EF4-FFF2-40B4-BE49-F238E27FC236}">
                    <a16:creationId xmlns:a16="http://schemas.microsoft.com/office/drawing/2014/main" id="{A68CBBA6-3C81-A540-A253-0BDCE8989A3D}"/>
                  </a:ext>
                </a:extLst>
              </p:cNvPr>
              <p:cNvSpPr/>
              <p:nvPr/>
            </p:nvSpPr>
            <p:spPr>
              <a:xfrm>
                <a:off x="1874519" y="3825795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47">
                <a:extLst>
                  <a:ext uri="{FF2B5EF4-FFF2-40B4-BE49-F238E27FC236}">
                    <a16:creationId xmlns:a16="http://schemas.microsoft.com/office/drawing/2014/main" id="{C32C9A9B-C5F8-1344-AABA-C3D2595C0720}"/>
                  </a:ext>
                </a:extLst>
              </p:cNvPr>
              <p:cNvSpPr/>
              <p:nvPr/>
            </p:nvSpPr>
            <p:spPr>
              <a:xfrm>
                <a:off x="4795519" y="3825796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48">
                <a:extLst>
                  <a:ext uri="{FF2B5EF4-FFF2-40B4-BE49-F238E27FC236}">
                    <a16:creationId xmlns:a16="http://schemas.microsoft.com/office/drawing/2014/main" id="{C11C2938-18E1-0648-A5E3-F59F81090810}"/>
                  </a:ext>
                </a:extLst>
              </p:cNvPr>
              <p:cNvSpPr/>
              <p:nvPr/>
            </p:nvSpPr>
            <p:spPr>
              <a:xfrm>
                <a:off x="5374633" y="3825799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5EF5609-B2C4-4349-BE75-E2DB8C377118}"/>
                </a:ext>
              </a:extLst>
            </p:cNvPr>
            <p:cNvSpPr txBox="1"/>
            <p:nvPr/>
          </p:nvSpPr>
          <p:spPr>
            <a:xfrm>
              <a:off x="4293416" y="2238719"/>
              <a:ext cx="15033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173</a:t>
              </a:r>
            </a:p>
          </p:txBody>
        </p:sp>
      </p:grp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304766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252410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957958-57D0-1F47-9490-29901713037D}"/>
              </a:ext>
            </a:extLst>
          </p:cNvPr>
          <p:cNvGrpSpPr/>
          <p:nvPr/>
        </p:nvGrpSpPr>
        <p:grpSpPr>
          <a:xfrm>
            <a:off x="-612576" y="2638355"/>
            <a:ext cx="9869626" cy="2344043"/>
            <a:chOff x="-612576" y="2638355"/>
            <a:chExt cx="9869626" cy="234404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C0A287A-5547-9A42-AC0D-47460CC3A15C}"/>
                </a:ext>
              </a:extLst>
            </p:cNvPr>
            <p:cNvSpPr txBox="1"/>
            <p:nvPr/>
          </p:nvSpPr>
          <p:spPr>
            <a:xfrm>
              <a:off x="-612576" y="3431158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RR(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 – 1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)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659A1C8-F736-EF40-AFBC-85B780BC3A6D}"/>
                </a:ext>
              </a:extLst>
            </p:cNvPr>
            <p:cNvSpPr txBox="1"/>
            <p:nvPr/>
          </p:nvSpPr>
          <p:spPr>
            <a:xfrm>
              <a:off x="-612576" y="3831780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4" name="직사각형 97">
              <a:extLst>
                <a:ext uri="{FF2B5EF4-FFF2-40B4-BE49-F238E27FC236}">
                  <a16:creationId xmlns:a16="http://schemas.microsoft.com/office/drawing/2014/main" id="{06CB87D3-188A-C345-9600-BBFAC0837C6A}"/>
                </a:ext>
              </a:extLst>
            </p:cNvPr>
            <p:cNvSpPr/>
            <p:nvPr/>
          </p:nvSpPr>
          <p:spPr>
            <a:xfrm rot="5460000">
              <a:off x="502029" y="2907704"/>
              <a:ext cx="388773" cy="6102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grpSp>
          <p:nvGrpSpPr>
            <p:cNvPr id="56" name="그룹 50">
              <a:extLst>
                <a:ext uri="{FF2B5EF4-FFF2-40B4-BE49-F238E27FC236}">
                  <a16:creationId xmlns:a16="http://schemas.microsoft.com/office/drawing/2014/main" id="{2C97B421-A53A-7F45-99D7-4DF177BCED1C}"/>
                </a:ext>
              </a:extLst>
            </p:cNvPr>
            <p:cNvGrpSpPr/>
            <p:nvPr/>
          </p:nvGrpSpPr>
          <p:grpSpPr>
            <a:xfrm>
              <a:off x="6317523" y="3783416"/>
              <a:ext cx="1388022" cy="404492"/>
              <a:chOff x="1839243" y="3825376"/>
              <a:chExt cx="4230088" cy="275445"/>
            </a:xfrm>
          </p:grpSpPr>
          <p:sp>
            <p:nvSpPr>
              <p:cNvPr id="57" name="직사각형 51">
                <a:extLst>
                  <a:ext uri="{FF2B5EF4-FFF2-40B4-BE49-F238E27FC236}">
                    <a16:creationId xmlns:a16="http://schemas.microsoft.com/office/drawing/2014/main" id="{B0F904ED-95A8-1742-BF56-2F64A0A75A5A}"/>
                  </a:ext>
                </a:extLst>
              </p:cNvPr>
              <p:cNvSpPr/>
              <p:nvPr/>
            </p:nvSpPr>
            <p:spPr>
              <a:xfrm>
                <a:off x="1839243" y="3825380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8" name="직사각형 52">
                <a:extLst>
                  <a:ext uri="{FF2B5EF4-FFF2-40B4-BE49-F238E27FC236}">
                    <a16:creationId xmlns:a16="http://schemas.microsoft.com/office/drawing/2014/main" id="{DCB6BCD1-2EBF-8C43-A163-694541B10DE6}"/>
                  </a:ext>
                </a:extLst>
              </p:cNvPr>
              <p:cNvSpPr/>
              <p:nvPr/>
            </p:nvSpPr>
            <p:spPr>
              <a:xfrm>
                <a:off x="4760243" y="3825381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9" name="직사각형 53">
                <a:extLst>
                  <a:ext uri="{FF2B5EF4-FFF2-40B4-BE49-F238E27FC236}">
                    <a16:creationId xmlns:a16="http://schemas.microsoft.com/office/drawing/2014/main" id="{F6412F78-A75E-4C41-A42B-FCD2B4ED9AA8}"/>
                  </a:ext>
                </a:extLst>
              </p:cNvPr>
              <p:cNvSpPr/>
              <p:nvPr/>
            </p:nvSpPr>
            <p:spPr>
              <a:xfrm>
                <a:off x="5339357" y="3825376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68" name="그룹 58">
              <a:extLst>
                <a:ext uri="{FF2B5EF4-FFF2-40B4-BE49-F238E27FC236}">
                  <a16:creationId xmlns:a16="http://schemas.microsoft.com/office/drawing/2014/main" id="{343875D2-BAD1-3D4B-95A9-3B134EE22800}"/>
                </a:ext>
              </a:extLst>
            </p:cNvPr>
            <p:cNvGrpSpPr/>
            <p:nvPr/>
          </p:nvGrpSpPr>
          <p:grpSpPr>
            <a:xfrm>
              <a:off x="4900354" y="3340332"/>
              <a:ext cx="1420876" cy="489429"/>
              <a:chOff x="1774395" y="3801400"/>
              <a:chExt cx="4330212" cy="333284"/>
            </a:xfrm>
          </p:grpSpPr>
          <p:sp>
            <p:nvSpPr>
              <p:cNvPr id="69" name="직사각형 59">
                <a:extLst>
                  <a:ext uri="{FF2B5EF4-FFF2-40B4-BE49-F238E27FC236}">
                    <a16:creationId xmlns:a16="http://schemas.microsoft.com/office/drawing/2014/main" id="{05363645-36D6-E042-9CD5-273F2D546F7A}"/>
                  </a:ext>
                </a:extLst>
              </p:cNvPr>
              <p:cNvSpPr/>
              <p:nvPr/>
            </p:nvSpPr>
            <p:spPr>
              <a:xfrm>
                <a:off x="1874520" y="3830322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60">
                <a:extLst>
                  <a:ext uri="{FF2B5EF4-FFF2-40B4-BE49-F238E27FC236}">
                    <a16:creationId xmlns:a16="http://schemas.microsoft.com/office/drawing/2014/main" id="{5FACB5C4-5293-2B43-AA65-D91AE4E4B1BB}"/>
                  </a:ext>
                </a:extLst>
              </p:cNvPr>
              <p:cNvSpPr/>
              <p:nvPr/>
            </p:nvSpPr>
            <p:spPr>
              <a:xfrm>
                <a:off x="4795519" y="3830322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61">
                <a:extLst>
                  <a:ext uri="{FF2B5EF4-FFF2-40B4-BE49-F238E27FC236}">
                    <a16:creationId xmlns:a16="http://schemas.microsoft.com/office/drawing/2014/main" id="{6C0B8EF8-6ED1-894A-B4DB-E871B28B1670}"/>
                  </a:ext>
                </a:extLst>
              </p:cNvPr>
              <p:cNvSpPr/>
              <p:nvPr/>
            </p:nvSpPr>
            <p:spPr>
              <a:xfrm>
                <a:off x="5374633" y="3830322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70">
                <a:extLst>
                  <a:ext uri="{FF2B5EF4-FFF2-40B4-BE49-F238E27FC236}">
                    <a16:creationId xmlns:a16="http://schemas.microsoft.com/office/drawing/2014/main" id="{C40D06FC-B6CB-3547-893C-C22CCEFBA804}"/>
                  </a:ext>
                </a:extLst>
              </p:cNvPr>
              <p:cNvSpPr/>
              <p:nvPr/>
            </p:nvSpPr>
            <p:spPr>
              <a:xfrm>
                <a:off x="1774395" y="3801400"/>
                <a:ext cx="2492713" cy="333284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77" name="직사각형 87">
              <a:extLst>
                <a:ext uri="{FF2B5EF4-FFF2-40B4-BE49-F238E27FC236}">
                  <a16:creationId xmlns:a16="http://schemas.microsoft.com/office/drawing/2014/main" id="{E62C594C-3B60-3345-AF73-C65E60EA0F78}"/>
                </a:ext>
              </a:extLst>
            </p:cNvPr>
            <p:cNvSpPr/>
            <p:nvPr/>
          </p:nvSpPr>
          <p:spPr>
            <a:xfrm>
              <a:off x="5420385" y="3018435"/>
              <a:ext cx="362331" cy="3887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cxnSp>
          <p:nvCxnSpPr>
            <p:cNvPr id="80" name="직선 연결선 102">
              <a:extLst>
                <a:ext uri="{FF2B5EF4-FFF2-40B4-BE49-F238E27FC236}">
                  <a16:creationId xmlns:a16="http://schemas.microsoft.com/office/drawing/2014/main" id="{401A9DF0-B3FC-8440-A8F2-25A5AE2CD35B}"/>
                </a:ext>
              </a:extLst>
            </p:cNvPr>
            <p:cNvCxnSpPr>
              <a:cxnSpLocks/>
            </p:cNvCxnSpPr>
            <p:nvPr/>
          </p:nvCxnSpPr>
          <p:spPr>
            <a:xfrm>
              <a:off x="2912642" y="4485620"/>
              <a:ext cx="4804478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B9B69E-A562-A140-949F-65C0B44523BC}"/>
                </a:ext>
              </a:extLst>
            </p:cNvPr>
            <p:cNvSpPr txBox="1"/>
            <p:nvPr/>
          </p:nvSpPr>
          <p:spPr>
            <a:xfrm>
              <a:off x="4703972" y="4323873"/>
              <a:ext cx="1290747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tRETRY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98FE7F0-566A-6347-AFB8-9784FCAE755C}"/>
                </a:ext>
              </a:extLst>
            </p:cNvPr>
            <p:cNvSpPr txBox="1"/>
            <p:nvPr/>
          </p:nvSpPr>
          <p:spPr>
            <a:xfrm>
              <a:off x="6321231" y="3384991"/>
              <a:ext cx="150671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87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A55A0B-BE8F-5243-857F-41C80FCAF1AC}"/>
                </a:ext>
              </a:extLst>
            </p:cNvPr>
            <p:cNvSpPr txBox="1"/>
            <p:nvPr/>
          </p:nvSpPr>
          <p:spPr>
            <a:xfrm>
              <a:off x="7705545" y="3785613"/>
              <a:ext cx="1551505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23</a:t>
              </a:r>
            </a:p>
          </p:txBody>
        </p:sp>
        <p:cxnSp>
          <p:nvCxnSpPr>
            <p:cNvPr id="78" name="직선 화살표 연결선 101">
              <a:extLst>
                <a:ext uri="{FF2B5EF4-FFF2-40B4-BE49-F238E27FC236}">
                  <a16:creationId xmlns:a16="http://schemas.microsoft.com/office/drawing/2014/main" id="{1A0FDBBE-BA18-464B-A234-01614D73FCCE}"/>
                </a:ext>
              </a:extLst>
            </p:cNvPr>
            <p:cNvCxnSpPr>
              <a:cxnSpLocks/>
            </p:cNvCxnSpPr>
            <p:nvPr/>
          </p:nvCxnSpPr>
          <p:spPr>
            <a:xfrm>
              <a:off x="7705545" y="3976227"/>
              <a:ext cx="0" cy="792077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00E6B66-57DF-184E-9E58-648C48911C05}"/>
                </a:ext>
              </a:extLst>
            </p:cNvPr>
            <p:cNvSpPr txBox="1"/>
            <p:nvPr/>
          </p:nvSpPr>
          <p:spPr>
            <a:xfrm>
              <a:off x="3624399" y="4674621"/>
              <a:ext cx="3369843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ko-KR" sz="2000" i="1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=</a:t>
              </a:r>
              <a:r>
                <a:rPr lang="en-US" altLang="ko-KR" sz="2000" i="1" kern="0" dirty="0">
                  <a:solidFill>
                    <a:srgbClr val="C00000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 N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×</a:t>
              </a:r>
              <a:r>
                <a:rPr kumimoji="0" lang="en-US" altLang="ko-KR" sz="20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(</a:t>
              </a: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tR+tDMA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+</a:t>
              </a:r>
              <a:r>
                <a:rPr lang="en-US" altLang="ko-KR" sz="2000" kern="0" dirty="0" err="1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)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grpSp>
          <p:nvGrpSpPr>
            <p:cNvPr id="86" name="그룹 45">
              <a:extLst>
                <a:ext uri="{FF2B5EF4-FFF2-40B4-BE49-F238E27FC236}">
                  <a16:creationId xmlns:a16="http://schemas.microsoft.com/office/drawing/2014/main" id="{077974F3-44A7-444D-B991-8B87F2F93A38}"/>
                </a:ext>
              </a:extLst>
            </p:cNvPr>
            <p:cNvGrpSpPr/>
            <p:nvPr/>
          </p:nvGrpSpPr>
          <p:grpSpPr>
            <a:xfrm>
              <a:off x="4295030" y="2638355"/>
              <a:ext cx="1388022" cy="404490"/>
              <a:chOff x="1874519" y="3831595"/>
              <a:chExt cx="4230088" cy="275444"/>
            </a:xfrm>
          </p:grpSpPr>
          <p:sp>
            <p:nvSpPr>
              <p:cNvPr id="91" name="직사각형 46">
                <a:extLst>
                  <a:ext uri="{FF2B5EF4-FFF2-40B4-BE49-F238E27FC236}">
                    <a16:creationId xmlns:a16="http://schemas.microsoft.com/office/drawing/2014/main" id="{4498DDAC-602D-BB4B-A639-21C224FC1D19}"/>
                  </a:ext>
                </a:extLst>
              </p:cNvPr>
              <p:cNvSpPr/>
              <p:nvPr/>
            </p:nvSpPr>
            <p:spPr>
              <a:xfrm>
                <a:off x="1874519" y="3831598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2" name="직사각형 47">
                <a:extLst>
                  <a:ext uri="{FF2B5EF4-FFF2-40B4-BE49-F238E27FC236}">
                    <a16:creationId xmlns:a16="http://schemas.microsoft.com/office/drawing/2014/main" id="{22B26D93-79A1-AF48-B414-1AD0F65F9857}"/>
                  </a:ext>
                </a:extLst>
              </p:cNvPr>
              <p:cNvSpPr/>
              <p:nvPr/>
            </p:nvSpPr>
            <p:spPr>
              <a:xfrm>
                <a:off x="4795519" y="3831599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3" name="직사각형 48">
                <a:extLst>
                  <a:ext uri="{FF2B5EF4-FFF2-40B4-BE49-F238E27FC236}">
                    <a16:creationId xmlns:a16="http://schemas.microsoft.com/office/drawing/2014/main" id="{C7C76533-4345-E349-BB9B-2A314534032B}"/>
                  </a:ext>
                </a:extLst>
              </p:cNvPr>
              <p:cNvSpPr/>
              <p:nvPr/>
            </p:nvSpPr>
            <p:spPr>
              <a:xfrm>
                <a:off x="5374633" y="3831595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BC9B0E-1977-544B-8CD6-46A8EAC6A119}"/>
                </a:ext>
              </a:extLst>
            </p:cNvPr>
            <p:cNvSpPr txBox="1"/>
            <p:nvPr/>
          </p:nvSpPr>
          <p:spPr>
            <a:xfrm>
              <a:off x="5683052" y="2640555"/>
              <a:ext cx="148504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118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7C69579-6F3B-2C41-A7E7-25789D52447F}"/>
                </a:ext>
              </a:extLst>
            </p:cNvPr>
            <p:cNvSpPr txBox="1"/>
            <p:nvPr/>
          </p:nvSpPr>
          <p:spPr>
            <a:xfrm>
              <a:off x="-117071" y="2686722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RR2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833378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1027941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CC0CF1C-CF45-9748-A0BE-BD0D921ECD47}"/>
              </a:ext>
            </a:extLst>
          </p:cNvPr>
          <p:cNvSpPr/>
          <p:nvPr/>
        </p:nvSpPr>
        <p:spPr>
          <a:xfrm>
            <a:off x="522212" y="5293378"/>
            <a:ext cx="8099577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CH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Read-retry increases the read latency</a:t>
            </a:r>
          </a:p>
          <a:p>
            <a:pPr algn="ctr"/>
            <a:r>
              <a:rPr lang="en-GB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a</a:t>
            </a:r>
            <a:r>
              <a:rPr lang="en-CH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lmost linearly with the number of retry steps</a:t>
            </a:r>
          </a:p>
        </p:txBody>
      </p: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14</a:t>
            </a:fld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388287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4E6C2-8E42-C942-B772-CDDC3E8C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P&amp;AR</a:t>
            </a:r>
            <a:r>
              <a:rPr lang="en-CH" baseline="30000" dirty="0"/>
              <a:t>2</a:t>
            </a:r>
            <a:r>
              <a:rPr lang="en-CH" dirty="0"/>
              <a:t>: Outline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C3A749-5A26-6B4D-9593-CD79900F8353}"/>
              </a:ext>
            </a:extLst>
          </p:cNvPr>
          <p:cNvSpPr txBox="1">
            <a:spLocks/>
          </p:cNvSpPr>
          <p:nvPr/>
        </p:nvSpPr>
        <p:spPr>
          <a:xfrm>
            <a:off x="148948" y="991023"/>
            <a:ext cx="8844594" cy="5360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Read-Retry in Modern NAND Flash-Based SSDs</a:t>
            </a:r>
          </a:p>
          <a:p>
            <a:pPr marL="344487" lvl="1" indent="0">
              <a:buFont typeface="Wingdings" pitchFamily="2" charset="2"/>
              <a:buNone/>
            </a:pPr>
            <a:endParaRPr lang="en-CH" sz="2800" kern="0" dirty="0">
              <a:latin typeface="Avenir Next Medium" panose="020B0503020202020204" pitchFamily="34" charset="0"/>
            </a:endParaRPr>
          </a:p>
          <a:p>
            <a:pPr marL="344487" lvl="1" indent="0">
              <a:buFont typeface="Wingdings" pitchFamily="2" charset="2"/>
              <a:buNone/>
            </a:pPr>
            <a:endParaRPr lang="en-CH" sz="1400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latin typeface="Avenir Next Medium" panose="020B0503020202020204" pitchFamily="34" charset="0"/>
              </a:rPr>
              <a:t>PR</a:t>
            </a:r>
            <a:r>
              <a:rPr lang="en-CH" kern="0" baseline="30000" dirty="0">
                <a:latin typeface="Avenir Next Medium" panose="020B0503020202020204" pitchFamily="34" charset="0"/>
              </a:rPr>
              <a:t>2</a:t>
            </a:r>
            <a:r>
              <a:rPr lang="en-CH" kern="0" dirty="0">
                <a:latin typeface="Avenir Next Medium" panose="020B0503020202020204" pitchFamily="34" charset="0"/>
              </a:rPr>
              <a:t>: Pipelined Read-Retry</a:t>
            </a:r>
          </a:p>
          <a:p>
            <a:endParaRPr lang="en-CH" kern="0" dirty="0">
              <a:latin typeface="Avenir Next Medium" panose="020B0503020202020204" pitchFamily="34" charset="0"/>
            </a:endParaRPr>
          </a:p>
          <a:p>
            <a:endParaRPr lang="en-CH" sz="1400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AR</a:t>
            </a:r>
            <a:r>
              <a:rPr lang="en-CH" kern="0" baseline="3000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2</a:t>
            </a:r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: Adaptive Read-Retry</a:t>
            </a:r>
          </a:p>
          <a:p>
            <a:endParaRPr lang="en-CH" kern="0" dirty="0">
              <a:solidFill>
                <a:schemeClr val="bg1">
                  <a:lumMod val="65000"/>
                </a:schemeClr>
              </a:solidFill>
              <a:latin typeface="Avenir Next Medium" panose="020B0503020202020204" pitchFamily="34" charset="0"/>
            </a:endParaRPr>
          </a:p>
          <a:p>
            <a:endParaRPr lang="en-CH" sz="1400" kern="0" dirty="0">
              <a:solidFill>
                <a:schemeClr val="bg1">
                  <a:lumMod val="65000"/>
                </a:schemeClr>
              </a:solidFill>
              <a:latin typeface="Avenir Next Medium" panose="020B0503020202020204" pitchFamily="34" charset="0"/>
            </a:endParaRPr>
          </a:p>
          <a:p>
            <a:r>
              <a:rPr lang="en-CH" kern="0" dirty="0">
                <a:solidFill>
                  <a:srgbClr val="A6A6A6"/>
                </a:solidFill>
                <a:latin typeface="Avenir Next Medium" panose="020B0503020202020204" pitchFamily="34" charset="0"/>
              </a:rPr>
              <a:t>Evaluation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CBA777-39C6-2043-BE4F-018DB136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73345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Pipelined Read-Retry (PR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29083B-0B46-F444-9B67-B68341DA2886}"/>
              </a:ext>
            </a:extLst>
          </p:cNvPr>
          <p:cNvGrpSpPr/>
          <p:nvPr/>
        </p:nvGrpSpPr>
        <p:grpSpPr>
          <a:xfrm>
            <a:off x="-117071" y="2018675"/>
            <a:ext cx="5913824" cy="404491"/>
            <a:chOff x="-117071" y="2236531"/>
            <a:chExt cx="5913824" cy="40449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86C21B-F826-F04B-B6B5-23950E2E520E}"/>
                </a:ext>
              </a:extLst>
            </p:cNvPr>
            <p:cNvSpPr txBox="1"/>
            <p:nvPr/>
          </p:nvSpPr>
          <p:spPr>
            <a:xfrm>
              <a:off x="-117071" y="2284886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RR1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grpSp>
          <p:nvGrpSpPr>
            <p:cNvPr id="64" name="그룹 45">
              <a:extLst>
                <a:ext uri="{FF2B5EF4-FFF2-40B4-BE49-F238E27FC236}">
                  <a16:creationId xmlns:a16="http://schemas.microsoft.com/office/drawing/2014/main" id="{F1485BDF-EB06-7E4E-B1FE-802D6C5365E3}"/>
                </a:ext>
              </a:extLst>
            </p:cNvPr>
            <p:cNvGrpSpPr/>
            <p:nvPr/>
          </p:nvGrpSpPr>
          <p:grpSpPr>
            <a:xfrm>
              <a:off x="2900546" y="2236531"/>
              <a:ext cx="1388022" cy="404491"/>
              <a:chOff x="1874519" y="3825795"/>
              <a:chExt cx="4230088" cy="275444"/>
            </a:xfrm>
          </p:grpSpPr>
          <p:sp>
            <p:nvSpPr>
              <p:cNvPr id="65" name="직사각형 46">
                <a:extLst>
                  <a:ext uri="{FF2B5EF4-FFF2-40B4-BE49-F238E27FC236}">
                    <a16:creationId xmlns:a16="http://schemas.microsoft.com/office/drawing/2014/main" id="{A68CBBA6-3C81-A540-A253-0BDCE8989A3D}"/>
                  </a:ext>
                </a:extLst>
              </p:cNvPr>
              <p:cNvSpPr/>
              <p:nvPr/>
            </p:nvSpPr>
            <p:spPr>
              <a:xfrm>
                <a:off x="1874519" y="3825795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47">
                <a:extLst>
                  <a:ext uri="{FF2B5EF4-FFF2-40B4-BE49-F238E27FC236}">
                    <a16:creationId xmlns:a16="http://schemas.microsoft.com/office/drawing/2014/main" id="{C32C9A9B-C5F8-1344-AABA-C3D2595C0720}"/>
                  </a:ext>
                </a:extLst>
              </p:cNvPr>
              <p:cNvSpPr/>
              <p:nvPr/>
            </p:nvSpPr>
            <p:spPr>
              <a:xfrm>
                <a:off x="4795519" y="3825796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48">
                <a:extLst>
                  <a:ext uri="{FF2B5EF4-FFF2-40B4-BE49-F238E27FC236}">
                    <a16:creationId xmlns:a16="http://schemas.microsoft.com/office/drawing/2014/main" id="{C11C2938-18E1-0648-A5E3-F59F81090810}"/>
                  </a:ext>
                </a:extLst>
              </p:cNvPr>
              <p:cNvSpPr/>
              <p:nvPr/>
            </p:nvSpPr>
            <p:spPr>
              <a:xfrm>
                <a:off x="5374633" y="3825799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5EF5609-B2C4-4349-BE75-E2DB8C377118}"/>
                </a:ext>
              </a:extLst>
            </p:cNvPr>
            <p:cNvSpPr txBox="1"/>
            <p:nvPr/>
          </p:nvSpPr>
          <p:spPr>
            <a:xfrm>
              <a:off x="4293416" y="2238719"/>
              <a:ext cx="15033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173</a:t>
              </a:r>
            </a:p>
          </p:txBody>
        </p:sp>
      </p:grp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957958-57D0-1F47-9490-29901713037D}"/>
              </a:ext>
            </a:extLst>
          </p:cNvPr>
          <p:cNvGrpSpPr/>
          <p:nvPr/>
        </p:nvGrpSpPr>
        <p:grpSpPr>
          <a:xfrm>
            <a:off x="-612576" y="2420499"/>
            <a:ext cx="9869626" cy="2344043"/>
            <a:chOff x="-612576" y="2638355"/>
            <a:chExt cx="9869626" cy="234404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C0A287A-5547-9A42-AC0D-47460CC3A15C}"/>
                </a:ext>
              </a:extLst>
            </p:cNvPr>
            <p:cNvSpPr txBox="1"/>
            <p:nvPr/>
          </p:nvSpPr>
          <p:spPr>
            <a:xfrm>
              <a:off x="-612576" y="3431158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RR(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 – 1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)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659A1C8-F736-EF40-AFBC-85B780BC3A6D}"/>
                </a:ext>
              </a:extLst>
            </p:cNvPr>
            <p:cNvSpPr txBox="1"/>
            <p:nvPr/>
          </p:nvSpPr>
          <p:spPr>
            <a:xfrm>
              <a:off x="-612576" y="3831780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4" name="직사각형 97">
              <a:extLst>
                <a:ext uri="{FF2B5EF4-FFF2-40B4-BE49-F238E27FC236}">
                  <a16:creationId xmlns:a16="http://schemas.microsoft.com/office/drawing/2014/main" id="{06CB87D3-188A-C345-9600-BBFAC0837C6A}"/>
                </a:ext>
              </a:extLst>
            </p:cNvPr>
            <p:cNvSpPr/>
            <p:nvPr/>
          </p:nvSpPr>
          <p:spPr>
            <a:xfrm rot="5460000">
              <a:off x="502029" y="2907704"/>
              <a:ext cx="388773" cy="6102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grpSp>
          <p:nvGrpSpPr>
            <p:cNvPr id="56" name="그룹 50">
              <a:extLst>
                <a:ext uri="{FF2B5EF4-FFF2-40B4-BE49-F238E27FC236}">
                  <a16:creationId xmlns:a16="http://schemas.microsoft.com/office/drawing/2014/main" id="{2C97B421-A53A-7F45-99D7-4DF177BCED1C}"/>
                </a:ext>
              </a:extLst>
            </p:cNvPr>
            <p:cNvGrpSpPr/>
            <p:nvPr/>
          </p:nvGrpSpPr>
          <p:grpSpPr>
            <a:xfrm>
              <a:off x="6317523" y="3783416"/>
              <a:ext cx="1388022" cy="404492"/>
              <a:chOff x="1839243" y="3825376"/>
              <a:chExt cx="4230088" cy="275445"/>
            </a:xfrm>
          </p:grpSpPr>
          <p:sp>
            <p:nvSpPr>
              <p:cNvPr id="57" name="직사각형 51">
                <a:extLst>
                  <a:ext uri="{FF2B5EF4-FFF2-40B4-BE49-F238E27FC236}">
                    <a16:creationId xmlns:a16="http://schemas.microsoft.com/office/drawing/2014/main" id="{B0F904ED-95A8-1742-BF56-2F64A0A75A5A}"/>
                  </a:ext>
                </a:extLst>
              </p:cNvPr>
              <p:cNvSpPr/>
              <p:nvPr/>
            </p:nvSpPr>
            <p:spPr>
              <a:xfrm>
                <a:off x="1839243" y="3825380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8" name="직사각형 52">
                <a:extLst>
                  <a:ext uri="{FF2B5EF4-FFF2-40B4-BE49-F238E27FC236}">
                    <a16:creationId xmlns:a16="http://schemas.microsoft.com/office/drawing/2014/main" id="{DCB6BCD1-2EBF-8C43-A163-694541B10DE6}"/>
                  </a:ext>
                </a:extLst>
              </p:cNvPr>
              <p:cNvSpPr/>
              <p:nvPr/>
            </p:nvSpPr>
            <p:spPr>
              <a:xfrm>
                <a:off x="4760243" y="3825381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9" name="직사각형 53">
                <a:extLst>
                  <a:ext uri="{FF2B5EF4-FFF2-40B4-BE49-F238E27FC236}">
                    <a16:creationId xmlns:a16="http://schemas.microsoft.com/office/drawing/2014/main" id="{F6412F78-A75E-4C41-A42B-FCD2B4ED9AA8}"/>
                  </a:ext>
                </a:extLst>
              </p:cNvPr>
              <p:cNvSpPr/>
              <p:nvPr/>
            </p:nvSpPr>
            <p:spPr>
              <a:xfrm>
                <a:off x="5339357" y="3825376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68" name="그룹 58">
              <a:extLst>
                <a:ext uri="{FF2B5EF4-FFF2-40B4-BE49-F238E27FC236}">
                  <a16:creationId xmlns:a16="http://schemas.microsoft.com/office/drawing/2014/main" id="{343875D2-BAD1-3D4B-95A9-3B134EE22800}"/>
                </a:ext>
              </a:extLst>
            </p:cNvPr>
            <p:cNvGrpSpPr/>
            <p:nvPr/>
          </p:nvGrpSpPr>
          <p:grpSpPr>
            <a:xfrm>
              <a:off x="4900354" y="3340332"/>
              <a:ext cx="1420876" cy="489429"/>
              <a:chOff x="1774395" y="3801400"/>
              <a:chExt cx="4330212" cy="333284"/>
            </a:xfrm>
          </p:grpSpPr>
          <p:sp>
            <p:nvSpPr>
              <p:cNvPr id="69" name="직사각형 59">
                <a:extLst>
                  <a:ext uri="{FF2B5EF4-FFF2-40B4-BE49-F238E27FC236}">
                    <a16:creationId xmlns:a16="http://schemas.microsoft.com/office/drawing/2014/main" id="{05363645-36D6-E042-9CD5-273F2D546F7A}"/>
                  </a:ext>
                </a:extLst>
              </p:cNvPr>
              <p:cNvSpPr/>
              <p:nvPr/>
            </p:nvSpPr>
            <p:spPr>
              <a:xfrm>
                <a:off x="1874520" y="3830322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60">
                <a:extLst>
                  <a:ext uri="{FF2B5EF4-FFF2-40B4-BE49-F238E27FC236}">
                    <a16:creationId xmlns:a16="http://schemas.microsoft.com/office/drawing/2014/main" id="{5FACB5C4-5293-2B43-AA65-D91AE4E4B1BB}"/>
                  </a:ext>
                </a:extLst>
              </p:cNvPr>
              <p:cNvSpPr/>
              <p:nvPr/>
            </p:nvSpPr>
            <p:spPr>
              <a:xfrm>
                <a:off x="4795519" y="3830322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61">
                <a:extLst>
                  <a:ext uri="{FF2B5EF4-FFF2-40B4-BE49-F238E27FC236}">
                    <a16:creationId xmlns:a16="http://schemas.microsoft.com/office/drawing/2014/main" id="{6C0B8EF8-6ED1-894A-B4DB-E871B28B1670}"/>
                  </a:ext>
                </a:extLst>
              </p:cNvPr>
              <p:cNvSpPr/>
              <p:nvPr/>
            </p:nvSpPr>
            <p:spPr>
              <a:xfrm>
                <a:off x="5374633" y="3830322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70">
                <a:extLst>
                  <a:ext uri="{FF2B5EF4-FFF2-40B4-BE49-F238E27FC236}">
                    <a16:creationId xmlns:a16="http://schemas.microsoft.com/office/drawing/2014/main" id="{C40D06FC-B6CB-3547-893C-C22CCEFBA804}"/>
                  </a:ext>
                </a:extLst>
              </p:cNvPr>
              <p:cNvSpPr/>
              <p:nvPr/>
            </p:nvSpPr>
            <p:spPr>
              <a:xfrm>
                <a:off x="1774395" y="3801400"/>
                <a:ext cx="2492713" cy="333284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77" name="직사각형 87">
              <a:extLst>
                <a:ext uri="{FF2B5EF4-FFF2-40B4-BE49-F238E27FC236}">
                  <a16:creationId xmlns:a16="http://schemas.microsoft.com/office/drawing/2014/main" id="{E62C594C-3B60-3345-AF73-C65E60EA0F78}"/>
                </a:ext>
              </a:extLst>
            </p:cNvPr>
            <p:cNvSpPr/>
            <p:nvPr/>
          </p:nvSpPr>
          <p:spPr>
            <a:xfrm>
              <a:off x="5420385" y="3018435"/>
              <a:ext cx="362331" cy="3887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cxnSp>
          <p:nvCxnSpPr>
            <p:cNvPr id="80" name="직선 연결선 102">
              <a:extLst>
                <a:ext uri="{FF2B5EF4-FFF2-40B4-BE49-F238E27FC236}">
                  <a16:creationId xmlns:a16="http://schemas.microsoft.com/office/drawing/2014/main" id="{401A9DF0-B3FC-8440-A8F2-25A5AE2CD35B}"/>
                </a:ext>
              </a:extLst>
            </p:cNvPr>
            <p:cNvCxnSpPr>
              <a:cxnSpLocks/>
            </p:cNvCxnSpPr>
            <p:nvPr/>
          </p:nvCxnSpPr>
          <p:spPr>
            <a:xfrm>
              <a:off x="2912642" y="4485620"/>
              <a:ext cx="4804478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B9B69E-A562-A140-949F-65C0B44523BC}"/>
                </a:ext>
              </a:extLst>
            </p:cNvPr>
            <p:cNvSpPr txBox="1"/>
            <p:nvPr/>
          </p:nvSpPr>
          <p:spPr>
            <a:xfrm>
              <a:off x="4703972" y="4323873"/>
              <a:ext cx="1290747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tRETRY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98FE7F0-566A-6347-AFB8-9784FCAE755C}"/>
                </a:ext>
              </a:extLst>
            </p:cNvPr>
            <p:cNvSpPr txBox="1"/>
            <p:nvPr/>
          </p:nvSpPr>
          <p:spPr>
            <a:xfrm>
              <a:off x="6321231" y="3384991"/>
              <a:ext cx="150671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87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A55A0B-BE8F-5243-857F-41C80FCAF1AC}"/>
                </a:ext>
              </a:extLst>
            </p:cNvPr>
            <p:cNvSpPr txBox="1"/>
            <p:nvPr/>
          </p:nvSpPr>
          <p:spPr>
            <a:xfrm>
              <a:off x="7705545" y="3785613"/>
              <a:ext cx="1551505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23</a:t>
              </a:r>
            </a:p>
          </p:txBody>
        </p:sp>
        <p:cxnSp>
          <p:nvCxnSpPr>
            <p:cNvPr id="78" name="직선 화살표 연결선 101">
              <a:extLst>
                <a:ext uri="{FF2B5EF4-FFF2-40B4-BE49-F238E27FC236}">
                  <a16:creationId xmlns:a16="http://schemas.microsoft.com/office/drawing/2014/main" id="{1A0FDBBE-BA18-464B-A234-01614D73FCCE}"/>
                </a:ext>
              </a:extLst>
            </p:cNvPr>
            <p:cNvCxnSpPr>
              <a:cxnSpLocks/>
            </p:cNvCxnSpPr>
            <p:nvPr/>
          </p:nvCxnSpPr>
          <p:spPr>
            <a:xfrm>
              <a:off x="7705545" y="3976227"/>
              <a:ext cx="0" cy="792077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00E6B66-57DF-184E-9E58-648C48911C05}"/>
                </a:ext>
              </a:extLst>
            </p:cNvPr>
            <p:cNvSpPr txBox="1"/>
            <p:nvPr/>
          </p:nvSpPr>
          <p:spPr>
            <a:xfrm>
              <a:off x="3624399" y="4674621"/>
              <a:ext cx="3369843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ko-KR" sz="2000" i="1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=</a:t>
              </a:r>
              <a:r>
                <a:rPr lang="en-US" altLang="ko-KR" sz="2000" i="1" kern="0" dirty="0">
                  <a:solidFill>
                    <a:srgbClr val="C00000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 N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×</a:t>
              </a:r>
              <a:r>
                <a:rPr kumimoji="0" lang="en-US" altLang="ko-KR" sz="20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(</a:t>
              </a: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tR+tDMA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+</a:t>
              </a:r>
              <a:r>
                <a:rPr lang="en-US" altLang="ko-KR" sz="2000" kern="0" dirty="0" err="1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)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grpSp>
          <p:nvGrpSpPr>
            <p:cNvPr id="86" name="그룹 45">
              <a:extLst>
                <a:ext uri="{FF2B5EF4-FFF2-40B4-BE49-F238E27FC236}">
                  <a16:creationId xmlns:a16="http://schemas.microsoft.com/office/drawing/2014/main" id="{077974F3-44A7-444D-B991-8B87F2F93A38}"/>
                </a:ext>
              </a:extLst>
            </p:cNvPr>
            <p:cNvGrpSpPr/>
            <p:nvPr/>
          </p:nvGrpSpPr>
          <p:grpSpPr>
            <a:xfrm>
              <a:off x="4295030" y="2638355"/>
              <a:ext cx="1388022" cy="404490"/>
              <a:chOff x="1874519" y="3831595"/>
              <a:chExt cx="4230088" cy="275444"/>
            </a:xfrm>
          </p:grpSpPr>
          <p:sp>
            <p:nvSpPr>
              <p:cNvPr id="91" name="직사각형 46">
                <a:extLst>
                  <a:ext uri="{FF2B5EF4-FFF2-40B4-BE49-F238E27FC236}">
                    <a16:creationId xmlns:a16="http://schemas.microsoft.com/office/drawing/2014/main" id="{4498DDAC-602D-BB4B-A639-21C224FC1D19}"/>
                  </a:ext>
                </a:extLst>
              </p:cNvPr>
              <p:cNvSpPr/>
              <p:nvPr/>
            </p:nvSpPr>
            <p:spPr>
              <a:xfrm>
                <a:off x="1874519" y="3831598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2" name="직사각형 47">
                <a:extLst>
                  <a:ext uri="{FF2B5EF4-FFF2-40B4-BE49-F238E27FC236}">
                    <a16:creationId xmlns:a16="http://schemas.microsoft.com/office/drawing/2014/main" id="{22B26D93-79A1-AF48-B414-1AD0F65F9857}"/>
                  </a:ext>
                </a:extLst>
              </p:cNvPr>
              <p:cNvSpPr/>
              <p:nvPr/>
            </p:nvSpPr>
            <p:spPr>
              <a:xfrm>
                <a:off x="4795519" y="3831599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3" name="직사각형 48">
                <a:extLst>
                  <a:ext uri="{FF2B5EF4-FFF2-40B4-BE49-F238E27FC236}">
                    <a16:creationId xmlns:a16="http://schemas.microsoft.com/office/drawing/2014/main" id="{C7C76533-4345-E349-BB9B-2A314534032B}"/>
                  </a:ext>
                </a:extLst>
              </p:cNvPr>
              <p:cNvSpPr/>
              <p:nvPr/>
            </p:nvSpPr>
            <p:spPr>
              <a:xfrm>
                <a:off x="5374633" y="3831595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BC9B0E-1977-544B-8CD6-46A8EAC6A119}"/>
                </a:ext>
              </a:extLst>
            </p:cNvPr>
            <p:cNvSpPr txBox="1"/>
            <p:nvPr/>
          </p:nvSpPr>
          <p:spPr>
            <a:xfrm>
              <a:off x="5683052" y="2640555"/>
              <a:ext cx="148504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118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7C69579-6F3B-2C41-A7E7-25789D52447F}"/>
                </a:ext>
              </a:extLst>
            </p:cNvPr>
            <p:cNvSpPr txBox="1"/>
            <p:nvPr/>
          </p:nvSpPr>
          <p:spPr>
            <a:xfrm>
              <a:off x="-117071" y="2686722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RR2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16</a:t>
            </a:fld>
            <a:endParaRPr lang="en-CH" b="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AD05D13-B4BC-88DB-54B2-E2BAA6BCFA17}"/>
              </a:ext>
            </a:extLst>
          </p:cNvPr>
          <p:cNvSpPr/>
          <p:nvPr/>
        </p:nvSpPr>
        <p:spPr>
          <a:xfrm>
            <a:off x="27692" y="5154156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E47103"/>
                </a:solidFill>
                <a:latin typeface="Avenir Next Medium" panose="020B0503020202020204" pitchFamily="34" charset="0"/>
              </a:rPr>
              <a:t>In common cases, multiple (up to </a:t>
            </a: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25</a:t>
            </a:r>
            <a:r>
              <a:rPr lang="en-US" sz="2800" dirty="0">
                <a:solidFill>
                  <a:srgbClr val="E47103"/>
                </a:solidFill>
                <a:latin typeface="Avenir Next Medium" panose="020B0503020202020204" pitchFamily="34" charset="0"/>
              </a:rPr>
              <a:t>) retry steps occur </a:t>
            </a:r>
            <a:endParaRPr lang="en-CH" sz="28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030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Pipelined Read-Retry (PR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29083B-0B46-F444-9B67-B68341DA2886}"/>
              </a:ext>
            </a:extLst>
          </p:cNvPr>
          <p:cNvGrpSpPr/>
          <p:nvPr/>
        </p:nvGrpSpPr>
        <p:grpSpPr>
          <a:xfrm>
            <a:off x="-117071" y="2018675"/>
            <a:ext cx="5913824" cy="404491"/>
            <a:chOff x="-117071" y="2236531"/>
            <a:chExt cx="5913824" cy="40449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86C21B-F826-F04B-B6B5-23950E2E520E}"/>
                </a:ext>
              </a:extLst>
            </p:cNvPr>
            <p:cNvSpPr txBox="1"/>
            <p:nvPr/>
          </p:nvSpPr>
          <p:spPr>
            <a:xfrm>
              <a:off x="-117071" y="2284886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RR1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grpSp>
          <p:nvGrpSpPr>
            <p:cNvPr id="64" name="그룹 45">
              <a:extLst>
                <a:ext uri="{FF2B5EF4-FFF2-40B4-BE49-F238E27FC236}">
                  <a16:creationId xmlns:a16="http://schemas.microsoft.com/office/drawing/2014/main" id="{F1485BDF-EB06-7E4E-B1FE-802D6C5365E3}"/>
                </a:ext>
              </a:extLst>
            </p:cNvPr>
            <p:cNvGrpSpPr/>
            <p:nvPr/>
          </p:nvGrpSpPr>
          <p:grpSpPr>
            <a:xfrm>
              <a:off x="2900546" y="2236531"/>
              <a:ext cx="1388022" cy="404491"/>
              <a:chOff x="1874519" y="3825795"/>
              <a:chExt cx="4230088" cy="275444"/>
            </a:xfrm>
          </p:grpSpPr>
          <p:sp>
            <p:nvSpPr>
              <p:cNvPr id="65" name="직사각형 46">
                <a:extLst>
                  <a:ext uri="{FF2B5EF4-FFF2-40B4-BE49-F238E27FC236}">
                    <a16:creationId xmlns:a16="http://schemas.microsoft.com/office/drawing/2014/main" id="{A68CBBA6-3C81-A540-A253-0BDCE8989A3D}"/>
                  </a:ext>
                </a:extLst>
              </p:cNvPr>
              <p:cNvSpPr/>
              <p:nvPr/>
            </p:nvSpPr>
            <p:spPr>
              <a:xfrm>
                <a:off x="1874519" y="3825795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47">
                <a:extLst>
                  <a:ext uri="{FF2B5EF4-FFF2-40B4-BE49-F238E27FC236}">
                    <a16:creationId xmlns:a16="http://schemas.microsoft.com/office/drawing/2014/main" id="{C32C9A9B-C5F8-1344-AABA-C3D2595C0720}"/>
                  </a:ext>
                </a:extLst>
              </p:cNvPr>
              <p:cNvSpPr/>
              <p:nvPr/>
            </p:nvSpPr>
            <p:spPr>
              <a:xfrm>
                <a:off x="4795519" y="3825796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48">
                <a:extLst>
                  <a:ext uri="{FF2B5EF4-FFF2-40B4-BE49-F238E27FC236}">
                    <a16:creationId xmlns:a16="http://schemas.microsoft.com/office/drawing/2014/main" id="{C11C2938-18E1-0648-A5E3-F59F81090810}"/>
                  </a:ext>
                </a:extLst>
              </p:cNvPr>
              <p:cNvSpPr/>
              <p:nvPr/>
            </p:nvSpPr>
            <p:spPr>
              <a:xfrm>
                <a:off x="5374633" y="3825799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5EF5609-B2C4-4349-BE75-E2DB8C377118}"/>
                </a:ext>
              </a:extLst>
            </p:cNvPr>
            <p:cNvSpPr txBox="1"/>
            <p:nvPr/>
          </p:nvSpPr>
          <p:spPr>
            <a:xfrm>
              <a:off x="4293416" y="2238719"/>
              <a:ext cx="15033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173</a:t>
              </a:r>
            </a:p>
          </p:txBody>
        </p:sp>
      </p:grp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957958-57D0-1F47-9490-29901713037D}"/>
              </a:ext>
            </a:extLst>
          </p:cNvPr>
          <p:cNvGrpSpPr/>
          <p:nvPr/>
        </p:nvGrpSpPr>
        <p:grpSpPr>
          <a:xfrm>
            <a:off x="-612576" y="2420499"/>
            <a:ext cx="8842277" cy="2344043"/>
            <a:chOff x="-612576" y="2638355"/>
            <a:chExt cx="8842277" cy="234404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C0A287A-5547-9A42-AC0D-47460CC3A15C}"/>
                </a:ext>
              </a:extLst>
            </p:cNvPr>
            <p:cNvSpPr txBox="1"/>
            <p:nvPr/>
          </p:nvSpPr>
          <p:spPr>
            <a:xfrm>
              <a:off x="-612576" y="3431158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RR(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 – 1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)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659A1C8-F736-EF40-AFBC-85B780BC3A6D}"/>
                </a:ext>
              </a:extLst>
            </p:cNvPr>
            <p:cNvSpPr txBox="1"/>
            <p:nvPr/>
          </p:nvSpPr>
          <p:spPr>
            <a:xfrm>
              <a:off x="-612576" y="3831780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4" name="직사각형 97">
              <a:extLst>
                <a:ext uri="{FF2B5EF4-FFF2-40B4-BE49-F238E27FC236}">
                  <a16:creationId xmlns:a16="http://schemas.microsoft.com/office/drawing/2014/main" id="{06CB87D3-188A-C345-9600-BBFAC0837C6A}"/>
                </a:ext>
              </a:extLst>
            </p:cNvPr>
            <p:cNvSpPr/>
            <p:nvPr/>
          </p:nvSpPr>
          <p:spPr>
            <a:xfrm rot="5460000">
              <a:off x="502029" y="2907704"/>
              <a:ext cx="388773" cy="6102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grpSp>
          <p:nvGrpSpPr>
            <p:cNvPr id="56" name="그룹 50">
              <a:extLst>
                <a:ext uri="{FF2B5EF4-FFF2-40B4-BE49-F238E27FC236}">
                  <a16:creationId xmlns:a16="http://schemas.microsoft.com/office/drawing/2014/main" id="{2C97B421-A53A-7F45-99D7-4DF177BCED1C}"/>
                </a:ext>
              </a:extLst>
            </p:cNvPr>
            <p:cNvGrpSpPr/>
            <p:nvPr/>
          </p:nvGrpSpPr>
          <p:grpSpPr>
            <a:xfrm>
              <a:off x="5290174" y="3783416"/>
              <a:ext cx="1388022" cy="404492"/>
              <a:chOff x="-1291670" y="3825376"/>
              <a:chExt cx="4230088" cy="275445"/>
            </a:xfrm>
          </p:grpSpPr>
          <p:sp>
            <p:nvSpPr>
              <p:cNvPr id="57" name="직사각형 51">
                <a:extLst>
                  <a:ext uri="{FF2B5EF4-FFF2-40B4-BE49-F238E27FC236}">
                    <a16:creationId xmlns:a16="http://schemas.microsoft.com/office/drawing/2014/main" id="{B0F904ED-95A8-1742-BF56-2F64A0A75A5A}"/>
                  </a:ext>
                </a:extLst>
              </p:cNvPr>
              <p:cNvSpPr/>
              <p:nvPr/>
            </p:nvSpPr>
            <p:spPr>
              <a:xfrm>
                <a:off x="-1291670" y="3825380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8" name="직사각형 52">
                <a:extLst>
                  <a:ext uri="{FF2B5EF4-FFF2-40B4-BE49-F238E27FC236}">
                    <a16:creationId xmlns:a16="http://schemas.microsoft.com/office/drawing/2014/main" id="{DCB6BCD1-2EBF-8C43-A163-694541B10DE6}"/>
                  </a:ext>
                </a:extLst>
              </p:cNvPr>
              <p:cNvSpPr/>
              <p:nvPr/>
            </p:nvSpPr>
            <p:spPr>
              <a:xfrm>
                <a:off x="1629330" y="3825381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9" name="직사각형 53">
                <a:extLst>
                  <a:ext uri="{FF2B5EF4-FFF2-40B4-BE49-F238E27FC236}">
                    <a16:creationId xmlns:a16="http://schemas.microsoft.com/office/drawing/2014/main" id="{F6412F78-A75E-4C41-A42B-FCD2B4ED9AA8}"/>
                  </a:ext>
                </a:extLst>
              </p:cNvPr>
              <p:cNvSpPr/>
              <p:nvPr/>
            </p:nvSpPr>
            <p:spPr>
              <a:xfrm>
                <a:off x="2208444" y="3825376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68" name="그룹 58">
              <a:extLst>
                <a:ext uri="{FF2B5EF4-FFF2-40B4-BE49-F238E27FC236}">
                  <a16:creationId xmlns:a16="http://schemas.microsoft.com/office/drawing/2014/main" id="{343875D2-BAD1-3D4B-95A9-3B134EE22800}"/>
                </a:ext>
              </a:extLst>
            </p:cNvPr>
            <p:cNvGrpSpPr/>
            <p:nvPr/>
          </p:nvGrpSpPr>
          <p:grpSpPr>
            <a:xfrm>
              <a:off x="4298850" y="3340332"/>
              <a:ext cx="1420876" cy="489429"/>
              <a:chOff x="-58727" y="3801400"/>
              <a:chExt cx="4330212" cy="333284"/>
            </a:xfrm>
          </p:grpSpPr>
          <p:sp>
            <p:nvSpPr>
              <p:cNvPr id="69" name="직사각형 59">
                <a:extLst>
                  <a:ext uri="{FF2B5EF4-FFF2-40B4-BE49-F238E27FC236}">
                    <a16:creationId xmlns:a16="http://schemas.microsoft.com/office/drawing/2014/main" id="{05363645-36D6-E042-9CD5-273F2D546F7A}"/>
                  </a:ext>
                </a:extLst>
              </p:cNvPr>
              <p:cNvSpPr/>
              <p:nvPr/>
            </p:nvSpPr>
            <p:spPr>
              <a:xfrm>
                <a:off x="41397" y="3830322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60">
                <a:extLst>
                  <a:ext uri="{FF2B5EF4-FFF2-40B4-BE49-F238E27FC236}">
                    <a16:creationId xmlns:a16="http://schemas.microsoft.com/office/drawing/2014/main" id="{5FACB5C4-5293-2B43-AA65-D91AE4E4B1BB}"/>
                  </a:ext>
                </a:extLst>
              </p:cNvPr>
              <p:cNvSpPr/>
              <p:nvPr/>
            </p:nvSpPr>
            <p:spPr>
              <a:xfrm>
                <a:off x="2962397" y="3830322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61">
                <a:extLst>
                  <a:ext uri="{FF2B5EF4-FFF2-40B4-BE49-F238E27FC236}">
                    <a16:creationId xmlns:a16="http://schemas.microsoft.com/office/drawing/2014/main" id="{6C0B8EF8-6ED1-894A-B4DB-E871B28B1670}"/>
                  </a:ext>
                </a:extLst>
              </p:cNvPr>
              <p:cNvSpPr/>
              <p:nvPr/>
            </p:nvSpPr>
            <p:spPr>
              <a:xfrm>
                <a:off x="3541511" y="3830322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70">
                <a:extLst>
                  <a:ext uri="{FF2B5EF4-FFF2-40B4-BE49-F238E27FC236}">
                    <a16:creationId xmlns:a16="http://schemas.microsoft.com/office/drawing/2014/main" id="{C40D06FC-B6CB-3547-893C-C22CCEFBA804}"/>
                  </a:ext>
                </a:extLst>
              </p:cNvPr>
              <p:cNvSpPr/>
              <p:nvPr/>
            </p:nvSpPr>
            <p:spPr>
              <a:xfrm>
                <a:off x="-58727" y="3801400"/>
                <a:ext cx="2492713" cy="333284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77" name="직사각형 87">
              <a:extLst>
                <a:ext uri="{FF2B5EF4-FFF2-40B4-BE49-F238E27FC236}">
                  <a16:creationId xmlns:a16="http://schemas.microsoft.com/office/drawing/2014/main" id="{E62C594C-3B60-3345-AF73-C65E60EA0F78}"/>
                </a:ext>
              </a:extLst>
            </p:cNvPr>
            <p:cNvSpPr/>
            <p:nvPr/>
          </p:nvSpPr>
          <p:spPr>
            <a:xfrm>
              <a:off x="4971827" y="3018435"/>
              <a:ext cx="362331" cy="3887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cxnSp>
          <p:nvCxnSpPr>
            <p:cNvPr id="80" name="직선 연결선 102">
              <a:extLst>
                <a:ext uri="{FF2B5EF4-FFF2-40B4-BE49-F238E27FC236}">
                  <a16:creationId xmlns:a16="http://schemas.microsoft.com/office/drawing/2014/main" id="{401A9DF0-B3FC-8440-A8F2-25A5AE2CD35B}"/>
                </a:ext>
              </a:extLst>
            </p:cNvPr>
            <p:cNvCxnSpPr>
              <a:cxnSpLocks/>
            </p:cNvCxnSpPr>
            <p:nvPr/>
          </p:nvCxnSpPr>
          <p:spPr>
            <a:xfrm>
              <a:off x="2912642" y="4485620"/>
              <a:ext cx="4804478" cy="0"/>
            </a:xfrm>
            <a:prstGeom prst="line">
              <a:avLst/>
            </a:prstGeom>
            <a:noFill/>
            <a:ln w="12700" cap="flat" cmpd="sng" algn="ctr">
              <a:solidFill>
                <a:srgbClr val="C00000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B9B69E-A562-A140-949F-65C0B44523BC}"/>
                </a:ext>
              </a:extLst>
            </p:cNvPr>
            <p:cNvSpPr txBox="1"/>
            <p:nvPr/>
          </p:nvSpPr>
          <p:spPr>
            <a:xfrm>
              <a:off x="4703972" y="4323873"/>
              <a:ext cx="1290747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tRETRY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98FE7F0-566A-6347-AFB8-9784FCAE755C}"/>
                </a:ext>
              </a:extLst>
            </p:cNvPr>
            <p:cNvSpPr txBox="1"/>
            <p:nvPr/>
          </p:nvSpPr>
          <p:spPr>
            <a:xfrm>
              <a:off x="5719727" y="3384991"/>
              <a:ext cx="150671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87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A55A0B-BE8F-5243-857F-41C80FCAF1AC}"/>
                </a:ext>
              </a:extLst>
            </p:cNvPr>
            <p:cNvSpPr txBox="1"/>
            <p:nvPr/>
          </p:nvSpPr>
          <p:spPr>
            <a:xfrm>
              <a:off x="6678196" y="3785613"/>
              <a:ext cx="1551505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23</a:t>
              </a:r>
            </a:p>
          </p:txBody>
        </p:sp>
        <p:cxnSp>
          <p:nvCxnSpPr>
            <p:cNvPr id="78" name="직선 화살표 연결선 101">
              <a:extLst>
                <a:ext uri="{FF2B5EF4-FFF2-40B4-BE49-F238E27FC236}">
                  <a16:creationId xmlns:a16="http://schemas.microsoft.com/office/drawing/2014/main" id="{1A0FDBBE-BA18-464B-A234-01614D73FCCE}"/>
                </a:ext>
              </a:extLst>
            </p:cNvPr>
            <p:cNvCxnSpPr>
              <a:cxnSpLocks/>
            </p:cNvCxnSpPr>
            <p:nvPr/>
          </p:nvCxnSpPr>
          <p:spPr>
            <a:xfrm>
              <a:off x="7705545" y="4185723"/>
              <a:ext cx="0" cy="58258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00E6B66-57DF-184E-9E58-648C48911C05}"/>
                </a:ext>
              </a:extLst>
            </p:cNvPr>
            <p:cNvSpPr txBox="1"/>
            <p:nvPr/>
          </p:nvSpPr>
          <p:spPr>
            <a:xfrm>
              <a:off x="3624399" y="4674621"/>
              <a:ext cx="3369843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ko-KR" sz="2000" i="1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=</a:t>
              </a:r>
              <a:r>
                <a:rPr lang="en-US" altLang="ko-KR" sz="2000" i="1" kern="0" dirty="0">
                  <a:solidFill>
                    <a:srgbClr val="C00000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 N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×</a:t>
              </a:r>
              <a:r>
                <a:rPr kumimoji="0" lang="en-US" altLang="ko-KR" sz="200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(</a:t>
              </a: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tR+tDMA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+</a:t>
              </a:r>
              <a:r>
                <a:rPr lang="en-US" altLang="ko-KR" sz="2000" kern="0" dirty="0" err="1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r>
                <a:rPr lang="en-US" altLang="ko-KR" sz="2000" kern="0" dirty="0">
                  <a:solidFill>
                    <a:srgbClr val="C00000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)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grpSp>
          <p:nvGrpSpPr>
            <p:cNvPr id="86" name="그룹 45">
              <a:extLst>
                <a:ext uri="{FF2B5EF4-FFF2-40B4-BE49-F238E27FC236}">
                  <a16:creationId xmlns:a16="http://schemas.microsoft.com/office/drawing/2014/main" id="{077974F3-44A7-444D-B991-8B87F2F93A38}"/>
                </a:ext>
              </a:extLst>
            </p:cNvPr>
            <p:cNvGrpSpPr/>
            <p:nvPr/>
          </p:nvGrpSpPr>
          <p:grpSpPr>
            <a:xfrm>
              <a:off x="3855317" y="2638355"/>
              <a:ext cx="1388022" cy="404490"/>
              <a:chOff x="534465" y="3831595"/>
              <a:chExt cx="4230088" cy="275444"/>
            </a:xfrm>
          </p:grpSpPr>
          <p:sp>
            <p:nvSpPr>
              <p:cNvPr id="91" name="직사각형 46">
                <a:extLst>
                  <a:ext uri="{FF2B5EF4-FFF2-40B4-BE49-F238E27FC236}">
                    <a16:creationId xmlns:a16="http://schemas.microsoft.com/office/drawing/2014/main" id="{4498DDAC-602D-BB4B-A639-21C224FC1D19}"/>
                  </a:ext>
                </a:extLst>
              </p:cNvPr>
              <p:cNvSpPr/>
              <p:nvPr/>
            </p:nvSpPr>
            <p:spPr>
              <a:xfrm>
                <a:off x="534465" y="3831598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2" name="직사각형 47">
                <a:extLst>
                  <a:ext uri="{FF2B5EF4-FFF2-40B4-BE49-F238E27FC236}">
                    <a16:creationId xmlns:a16="http://schemas.microsoft.com/office/drawing/2014/main" id="{22B26D93-79A1-AF48-B414-1AD0F65F9857}"/>
                  </a:ext>
                </a:extLst>
              </p:cNvPr>
              <p:cNvSpPr/>
              <p:nvPr/>
            </p:nvSpPr>
            <p:spPr>
              <a:xfrm>
                <a:off x="3455465" y="3831599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3" name="직사각형 48">
                <a:extLst>
                  <a:ext uri="{FF2B5EF4-FFF2-40B4-BE49-F238E27FC236}">
                    <a16:creationId xmlns:a16="http://schemas.microsoft.com/office/drawing/2014/main" id="{C7C76533-4345-E349-BB9B-2A314534032B}"/>
                  </a:ext>
                </a:extLst>
              </p:cNvPr>
              <p:cNvSpPr/>
              <p:nvPr/>
            </p:nvSpPr>
            <p:spPr>
              <a:xfrm>
                <a:off x="4034579" y="3831595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BC9B0E-1977-544B-8CD6-46A8EAC6A119}"/>
                </a:ext>
              </a:extLst>
            </p:cNvPr>
            <p:cNvSpPr txBox="1"/>
            <p:nvPr/>
          </p:nvSpPr>
          <p:spPr>
            <a:xfrm>
              <a:off x="5243339" y="2640555"/>
              <a:ext cx="148504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118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7C69579-6F3B-2C41-A7E7-25789D52447F}"/>
                </a:ext>
              </a:extLst>
            </p:cNvPr>
            <p:cNvSpPr txBox="1"/>
            <p:nvPr/>
          </p:nvSpPr>
          <p:spPr>
            <a:xfrm>
              <a:off x="-117071" y="2686722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RR2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17</a:t>
            </a:fld>
            <a:endParaRPr lang="en-CH" b="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AD05D13-B4BC-88DB-54B2-E2BAA6BCFA17}"/>
              </a:ext>
            </a:extLst>
          </p:cNvPr>
          <p:cNvSpPr/>
          <p:nvPr/>
        </p:nvSpPr>
        <p:spPr>
          <a:xfrm>
            <a:off x="27692" y="5154156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E47103"/>
                </a:solidFill>
                <a:latin typeface="Avenir Next Medium" panose="020B0503020202020204" pitchFamily="34" charset="0"/>
              </a:rPr>
              <a:t>In common cases, multiple (up to </a:t>
            </a: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25</a:t>
            </a:r>
            <a:r>
              <a:rPr lang="en-US" sz="2800" dirty="0">
                <a:solidFill>
                  <a:srgbClr val="E47103"/>
                </a:solidFill>
                <a:latin typeface="Avenir Next Medium" panose="020B0503020202020204" pitchFamily="34" charset="0"/>
              </a:rPr>
              <a:t>) retry steps occur </a:t>
            </a:r>
            <a:endParaRPr lang="en-CH" sz="28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68950D05-60A5-A443-72D6-BCFBE2D3385A}"/>
              </a:ext>
            </a:extLst>
          </p:cNvPr>
          <p:cNvSpPr/>
          <p:nvPr/>
        </p:nvSpPr>
        <p:spPr>
          <a:xfrm>
            <a:off x="27692" y="5779263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E47103"/>
                </a:solidFill>
                <a:latin typeface="Avenir Next Medium" panose="020B0503020202020204" pitchFamily="34" charset="0"/>
                <a:sym typeface="Wingdings" pitchFamily="2" charset="2"/>
              </a:rPr>
              <a:t> Speculatively starts the next retry step</a:t>
            </a:r>
            <a:endParaRPr lang="en-CH" sz="28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FD73591-2FEB-2045-D9B9-CCE28E31308D}"/>
              </a:ext>
            </a:extLst>
          </p:cNvPr>
          <p:cNvSpPr txBox="1"/>
          <p:nvPr/>
        </p:nvSpPr>
        <p:spPr>
          <a:xfrm>
            <a:off x="1981863" y="2968663"/>
            <a:ext cx="217391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Speculative start</a:t>
            </a:r>
            <a:endParaRPr lang="ko-KR" altLang="en-US" sz="2000" i="1" dirty="0">
              <a:solidFill>
                <a:srgbClr val="357429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2F2EFED8-9565-6F57-8083-4FB10B015328}"/>
              </a:ext>
            </a:extLst>
          </p:cNvPr>
          <p:cNvCxnSpPr>
            <a:cxnSpLocks/>
          </p:cNvCxnSpPr>
          <p:nvPr/>
        </p:nvCxnSpPr>
        <p:spPr>
          <a:xfrm flipV="1">
            <a:off x="3451264" y="2428661"/>
            <a:ext cx="403279" cy="465613"/>
          </a:xfrm>
          <a:prstGeom prst="line">
            <a:avLst/>
          </a:prstGeom>
          <a:ln w="12700">
            <a:solidFill>
              <a:srgbClr val="35742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5599BC29-A788-AC31-8F75-89C5F68BBE69}"/>
              </a:ext>
            </a:extLst>
          </p:cNvPr>
          <p:cNvCxnSpPr>
            <a:cxnSpLocks/>
          </p:cNvCxnSpPr>
          <p:nvPr/>
        </p:nvCxnSpPr>
        <p:spPr>
          <a:xfrm>
            <a:off x="3451264" y="3299903"/>
            <a:ext cx="1868098" cy="265446"/>
          </a:xfrm>
          <a:prstGeom prst="line">
            <a:avLst/>
          </a:prstGeom>
          <a:ln w="12700">
            <a:solidFill>
              <a:srgbClr val="35742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348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Pipelined Read-Retry (PR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29083B-0B46-F444-9B67-B68341DA2886}"/>
              </a:ext>
            </a:extLst>
          </p:cNvPr>
          <p:cNvGrpSpPr/>
          <p:nvPr/>
        </p:nvGrpSpPr>
        <p:grpSpPr>
          <a:xfrm>
            <a:off x="-117071" y="2018675"/>
            <a:ext cx="5913824" cy="404491"/>
            <a:chOff x="-117071" y="2236531"/>
            <a:chExt cx="5913824" cy="40449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86C21B-F826-F04B-B6B5-23950E2E520E}"/>
                </a:ext>
              </a:extLst>
            </p:cNvPr>
            <p:cNvSpPr txBox="1"/>
            <p:nvPr/>
          </p:nvSpPr>
          <p:spPr>
            <a:xfrm>
              <a:off x="-117071" y="2284886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RR1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grpSp>
          <p:nvGrpSpPr>
            <p:cNvPr id="64" name="그룹 45">
              <a:extLst>
                <a:ext uri="{FF2B5EF4-FFF2-40B4-BE49-F238E27FC236}">
                  <a16:creationId xmlns:a16="http://schemas.microsoft.com/office/drawing/2014/main" id="{F1485BDF-EB06-7E4E-B1FE-802D6C5365E3}"/>
                </a:ext>
              </a:extLst>
            </p:cNvPr>
            <p:cNvGrpSpPr/>
            <p:nvPr/>
          </p:nvGrpSpPr>
          <p:grpSpPr>
            <a:xfrm>
              <a:off x="2900546" y="2236531"/>
              <a:ext cx="1388022" cy="404491"/>
              <a:chOff x="1874519" y="3825795"/>
              <a:chExt cx="4230088" cy="275444"/>
            </a:xfrm>
          </p:grpSpPr>
          <p:sp>
            <p:nvSpPr>
              <p:cNvPr id="65" name="직사각형 46">
                <a:extLst>
                  <a:ext uri="{FF2B5EF4-FFF2-40B4-BE49-F238E27FC236}">
                    <a16:creationId xmlns:a16="http://schemas.microsoft.com/office/drawing/2014/main" id="{A68CBBA6-3C81-A540-A253-0BDCE8989A3D}"/>
                  </a:ext>
                </a:extLst>
              </p:cNvPr>
              <p:cNvSpPr/>
              <p:nvPr/>
            </p:nvSpPr>
            <p:spPr>
              <a:xfrm>
                <a:off x="1874519" y="3825795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47">
                <a:extLst>
                  <a:ext uri="{FF2B5EF4-FFF2-40B4-BE49-F238E27FC236}">
                    <a16:creationId xmlns:a16="http://schemas.microsoft.com/office/drawing/2014/main" id="{C32C9A9B-C5F8-1344-AABA-C3D2595C0720}"/>
                  </a:ext>
                </a:extLst>
              </p:cNvPr>
              <p:cNvSpPr/>
              <p:nvPr/>
            </p:nvSpPr>
            <p:spPr>
              <a:xfrm>
                <a:off x="4795519" y="3825796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48">
                <a:extLst>
                  <a:ext uri="{FF2B5EF4-FFF2-40B4-BE49-F238E27FC236}">
                    <a16:creationId xmlns:a16="http://schemas.microsoft.com/office/drawing/2014/main" id="{C11C2938-18E1-0648-A5E3-F59F81090810}"/>
                  </a:ext>
                </a:extLst>
              </p:cNvPr>
              <p:cNvSpPr/>
              <p:nvPr/>
            </p:nvSpPr>
            <p:spPr>
              <a:xfrm>
                <a:off x="5374633" y="3825799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5EF5609-B2C4-4349-BE75-E2DB8C377118}"/>
                </a:ext>
              </a:extLst>
            </p:cNvPr>
            <p:cNvSpPr txBox="1"/>
            <p:nvPr/>
          </p:nvSpPr>
          <p:spPr>
            <a:xfrm>
              <a:off x="4293416" y="2238719"/>
              <a:ext cx="15033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173</a:t>
              </a:r>
            </a:p>
          </p:txBody>
        </p:sp>
      </p:grp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957958-57D0-1F47-9490-29901713037D}"/>
              </a:ext>
            </a:extLst>
          </p:cNvPr>
          <p:cNvGrpSpPr/>
          <p:nvPr/>
        </p:nvGrpSpPr>
        <p:grpSpPr>
          <a:xfrm>
            <a:off x="-612576" y="2420499"/>
            <a:ext cx="8842277" cy="2683767"/>
            <a:chOff x="-612576" y="2638355"/>
            <a:chExt cx="8842277" cy="2683767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C0A287A-5547-9A42-AC0D-47460CC3A15C}"/>
                </a:ext>
              </a:extLst>
            </p:cNvPr>
            <p:cNvSpPr txBox="1"/>
            <p:nvPr/>
          </p:nvSpPr>
          <p:spPr>
            <a:xfrm>
              <a:off x="-612576" y="3431158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RR(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 – 1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)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659A1C8-F736-EF40-AFBC-85B780BC3A6D}"/>
                </a:ext>
              </a:extLst>
            </p:cNvPr>
            <p:cNvSpPr txBox="1"/>
            <p:nvPr/>
          </p:nvSpPr>
          <p:spPr>
            <a:xfrm>
              <a:off x="-612576" y="3831780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4" name="직사각형 97">
              <a:extLst>
                <a:ext uri="{FF2B5EF4-FFF2-40B4-BE49-F238E27FC236}">
                  <a16:creationId xmlns:a16="http://schemas.microsoft.com/office/drawing/2014/main" id="{06CB87D3-188A-C345-9600-BBFAC0837C6A}"/>
                </a:ext>
              </a:extLst>
            </p:cNvPr>
            <p:cNvSpPr/>
            <p:nvPr/>
          </p:nvSpPr>
          <p:spPr>
            <a:xfrm rot="5460000">
              <a:off x="502029" y="2907704"/>
              <a:ext cx="388773" cy="6102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grpSp>
          <p:nvGrpSpPr>
            <p:cNvPr id="56" name="그룹 50">
              <a:extLst>
                <a:ext uri="{FF2B5EF4-FFF2-40B4-BE49-F238E27FC236}">
                  <a16:creationId xmlns:a16="http://schemas.microsoft.com/office/drawing/2014/main" id="{2C97B421-A53A-7F45-99D7-4DF177BCED1C}"/>
                </a:ext>
              </a:extLst>
            </p:cNvPr>
            <p:cNvGrpSpPr/>
            <p:nvPr/>
          </p:nvGrpSpPr>
          <p:grpSpPr>
            <a:xfrm>
              <a:off x="5290174" y="3783416"/>
              <a:ext cx="1388022" cy="404492"/>
              <a:chOff x="-1291670" y="3825376"/>
              <a:chExt cx="4230088" cy="275445"/>
            </a:xfrm>
          </p:grpSpPr>
          <p:sp>
            <p:nvSpPr>
              <p:cNvPr id="57" name="직사각형 51">
                <a:extLst>
                  <a:ext uri="{FF2B5EF4-FFF2-40B4-BE49-F238E27FC236}">
                    <a16:creationId xmlns:a16="http://schemas.microsoft.com/office/drawing/2014/main" id="{B0F904ED-95A8-1742-BF56-2F64A0A75A5A}"/>
                  </a:ext>
                </a:extLst>
              </p:cNvPr>
              <p:cNvSpPr/>
              <p:nvPr/>
            </p:nvSpPr>
            <p:spPr>
              <a:xfrm>
                <a:off x="-1291670" y="3825380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8" name="직사각형 52">
                <a:extLst>
                  <a:ext uri="{FF2B5EF4-FFF2-40B4-BE49-F238E27FC236}">
                    <a16:creationId xmlns:a16="http://schemas.microsoft.com/office/drawing/2014/main" id="{DCB6BCD1-2EBF-8C43-A163-694541B10DE6}"/>
                  </a:ext>
                </a:extLst>
              </p:cNvPr>
              <p:cNvSpPr/>
              <p:nvPr/>
            </p:nvSpPr>
            <p:spPr>
              <a:xfrm>
                <a:off x="1629330" y="3825381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9" name="직사각형 53">
                <a:extLst>
                  <a:ext uri="{FF2B5EF4-FFF2-40B4-BE49-F238E27FC236}">
                    <a16:creationId xmlns:a16="http://schemas.microsoft.com/office/drawing/2014/main" id="{F6412F78-A75E-4C41-A42B-FCD2B4ED9AA8}"/>
                  </a:ext>
                </a:extLst>
              </p:cNvPr>
              <p:cNvSpPr/>
              <p:nvPr/>
            </p:nvSpPr>
            <p:spPr>
              <a:xfrm>
                <a:off x="2208444" y="3825376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68" name="그룹 58">
              <a:extLst>
                <a:ext uri="{FF2B5EF4-FFF2-40B4-BE49-F238E27FC236}">
                  <a16:creationId xmlns:a16="http://schemas.microsoft.com/office/drawing/2014/main" id="{343875D2-BAD1-3D4B-95A9-3B134EE22800}"/>
                </a:ext>
              </a:extLst>
            </p:cNvPr>
            <p:cNvGrpSpPr/>
            <p:nvPr/>
          </p:nvGrpSpPr>
          <p:grpSpPr>
            <a:xfrm>
              <a:off x="4298850" y="3340332"/>
              <a:ext cx="1420876" cy="489429"/>
              <a:chOff x="-58727" y="3801400"/>
              <a:chExt cx="4330212" cy="333284"/>
            </a:xfrm>
          </p:grpSpPr>
          <p:sp>
            <p:nvSpPr>
              <p:cNvPr id="69" name="직사각형 59">
                <a:extLst>
                  <a:ext uri="{FF2B5EF4-FFF2-40B4-BE49-F238E27FC236}">
                    <a16:creationId xmlns:a16="http://schemas.microsoft.com/office/drawing/2014/main" id="{05363645-36D6-E042-9CD5-273F2D546F7A}"/>
                  </a:ext>
                </a:extLst>
              </p:cNvPr>
              <p:cNvSpPr/>
              <p:nvPr/>
            </p:nvSpPr>
            <p:spPr>
              <a:xfrm>
                <a:off x="41397" y="3830322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60">
                <a:extLst>
                  <a:ext uri="{FF2B5EF4-FFF2-40B4-BE49-F238E27FC236}">
                    <a16:creationId xmlns:a16="http://schemas.microsoft.com/office/drawing/2014/main" id="{5FACB5C4-5293-2B43-AA65-D91AE4E4B1BB}"/>
                  </a:ext>
                </a:extLst>
              </p:cNvPr>
              <p:cNvSpPr/>
              <p:nvPr/>
            </p:nvSpPr>
            <p:spPr>
              <a:xfrm>
                <a:off x="2962397" y="3830322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61">
                <a:extLst>
                  <a:ext uri="{FF2B5EF4-FFF2-40B4-BE49-F238E27FC236}">
                    <a16:creationId xmlns:a16="http://schemas.microsoft.com/office/drawing/2014/main" id="{6C0B8EF8-6ED1-894A-B4DB-E871B28B1670}"/>
                  </a:ext>
                </a:extLst>
              </p:cNvPr>
              <p:cNvSpPr/>
              <p:nvPr/>
            </p:nvSpPr>
            <p:spPr>
              <a:xfrm>
                <a:off x="3541511" y="3830322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70">
                <a:extLst>
                  <a:ext uri="{FF2B5EF4-FFF2-40B4-BE49-F238E27FC236}">
                    <a16:creationId xmlns:a16="http://schemas.microsoft.com/office/drawing/2014/main" id="{C40D06FC-B6CB-3547-893C-C22CCEFBA804}"/>
                  </a:ext>
                </a:extLst>
              </p:cNvPr>
              <p:cNvSpPr/>
              <p:nvPr/>
            </p:nvSpPr>
            <p:spPr>
              <a:xfrm>
                <a:off x="-58727" y="3801400"/>
                <a:ext cx="2492713" cy="333284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77" name="직사각형 87">
              <a:extLst>
                <a:ext uri="{FF2B5EF4-FFF2-40B4-BE49-F238E27FC236}">
                  <a16:creationId xmlns:a16="http://schemas.microsoft.com/office/drawing/2014/main" id="{E62C594C-3B60-3345-AF73-C65E60EA0F78}"/>
                </a:ext>
              </a:extLst>
            </p:cNvPr>
            <p:cNvSpPr/>
            <p:nvPr/>
          </p:nvSpPr>
          <p:spPr>
            <a:xfrm>
              <a:off x="4971827" y="3018435"/>
              <a:ext cx="362331" cy="3887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cxnSp>
          <p:nvCxnSpPr>
            <p:cNvPr id="80" name="직선 연결선 102">
              <a:extLst>
                <a:ext uri="{FF2B5EF4-FFF2-40B4-BE49-F238E27FC236}">
                  <a16:creationId xmlns:a16="http://schemas.microsoft.com/office/drawing/2014/main" id="{401A9DF0-B3FC-8440-A8F2-25A5AE2CD35B}"/>
                </a:ext>
              </a:extLst>
            </p:cNvPr>
            <p:cNvCxnSpPr>
              <a:cxnSpLocks/>
            </p:cNvCxnSpPr>
            <p:nvPr/>
          </p:nvCxnSpPr>
          <p:spPr>
            <a:xfrm>
              <a:off x="2912642" y="4485620"/>
              <a:ext cx="3765554" cy="0"/>
            </a:xfrm>
            <a:prstGeom prst="line">
              <a:avLst/>
            </a:prstGeom>
            <a:noFill/>
            <a:ln w="12700" cap="flat" cmpd="sng" algn="ctr">
              <a:solidFill>
                <a:srgbClr val="357429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B9B69E-A562-A140-949F-65C0B44523BC}"/>
                </a:ext>
              </a:extLst>
            </p:cNvPr>
            <p:cNvSpPr txBox="1"/>
            <p:nvPr/>
          </p:nvSpPr>
          <p:spPr>
            <a:xfrm>
              <a:off x="4133125" y="4323873"/>
              <a:ext cx="1290747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solidFill>
                    <a:srgbClr val="357429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tRETRY</a:t>
              </a:r>
              <a:r>
                <a:rPr kumimoji="0" lang="en-US" altLang="ko-KR" sz="2000" i="0" u="none" strike="noStrike" kern="0" cap="none" spc="0" normalizeH="0" baseline="0" noProof="0" dirty="0">
                  <a:ln>
                    <a:noFill/>
                  </a:ln>
                  <a:solidFill>
                    <a:srgbClr val="357429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’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98FE7F0-566A-6347-AFB8-9784FCAE755C}"/>
                </a:ext>
              </a:extLst>
            </p:cNvPr>
            <p:cNvSpPr txBox="1"/>
            <p:nvPr/>
          </p:nvSpPr>
          <p:spPr>
            <a:xfrm>
              <a:off x="5719727" y="3384991"/>
              <a:ext cx="150671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87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A55A0B-BE8F-5243-857F-41C80FCAF1AC}"/>
                </a:ext>
              </a:extLst>
            </p:cNvPr>
            <p:cNvSpPr txBox="1"/>
            <p:nvPr/>
          </p:nvSpPr>
          <p:spPr>
            <a:xfrm>
              <a:off x="6678196" y="3785613"/>
              <a:ext cx="1551505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23</a:t>
              </a:r>
            </a:p>
          </p:txBody>
        </p:sp>
        <p:cxnSp>
          <p:nvCxnSpPr>
            <p:cNvPr id="78" name="직선 화살표 연결선 101">
              <a:extLst>
                <a:ext uri="{FF2B5EF4-FFF2-40B4-BE49-F238E27FC236}">
                  <a16:creationId xmlns:a16="http://schemas.microsoft.com/office/drawing/2014/main" id="{1A0FDBBE-BA18-464B-A234-01614D73FCCE}"/>
                </a:ext>
              </a:extLst>
            </p:cNvPr>
            <p:cNvCxnSpPr>
              <a:cxnSpLocks/>
            </p:cNvCxnSpPr>
            <p:nvPr/>
          </p:nvCxnSpPr>
          <p:spPr>
            <a:xfrm>
              <a:off x="7705545" y="4185723"/>
              <a:ext cx="0" cy="58258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00E6B66-57DF-184E-9E58-648C48911C05}"/>
                </a:ext>
              </a:extLst>
            </p:cNvPr>
            <p:cNvSpPr txBox="1"/>
            <p:nvPr/>
          </p:nvSpPr>
          <p:spPr>
            <a:xfrm>
              <a:off x="3053552" y="4674621"/>
              <a:ext cx="3369843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ko-KR" sz="2000" i="1" u="none" strike="sng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=</a:t>
              </a:r>
              <a:r>
                <a:rPr lang="en-US" altLang="ko-KR" sz="2000" i="1" strike="sngStrike" kern="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 N</a:t>
              </a:r>
              <a:r>
                <a:rPr lang="en-US" altLang="ko-KR" sz="2000" strike="sngStrike" kern="0" dirty="0">
                  <a:solidFill>
                    <a:schemeClr val="bg1">
                      <a:lumMod val="50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×</a:t>
              </a:r>
              <a:r>
                <a:rPr kumimoji="0" lang="en-US" altLang="ko-KR" sz="2000" i="0" u="none" strike="sng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(</a:t>
              </a:r>
              <a:r>
                <a:rPr kumimoji="0" lang="en-US" altLang="ko-KR" sz="2000" i="0" u="none" strike="sngStrike" kern="0" cap="none" spc="0" normalizeH="0" baseline="0" noProof="0" dirty="0" err="1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tR+tDMA</a:t>
              </a:r>
              <a:r>
                <a:rPr lang="en-US" altLang="ko-KR" sz="2000" strike="sngStrike" kern="0" dirty="0">
                  <a:solidFill>
                    <a:schemeClr val="bg1">
                      <a:lumMod val="50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+</a:t>
              </a:r>
              <a:r>
                <a:rPr lang="en-US" altLang="ko-KR" sz="2000" strike="sngStrike" kern="0" dirty="0" err="1">
                  <a:solidFill>
                    <a:schemeClr val="bg1">
                      <a:lumMod val="50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r>
                <a:rPr lang="en-US" altLang="ko-KR" sz="2000" strike="sngStrike" kern="0" dirty="0">
                  <a:solidFill>
                    <a:schemeClr val="bg1">
                      <a:lumMod val="50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)</a:t>
              </a:r>
              <a:endParaRPr kumimoji="0" lang="ko-KR" altLang="en-US" sz="2000" i="0" u="none" strike="sng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grpSp>
          <p:nvGrpSpPr>
            <p:cNvPr id="86" name="그룹 45">
              <a:extLst>
                <a:ext uri="{FF2B5EF4-FFF2-40B4-BE49-F238E27FC236}">
                  <a16:creationId xmlns:a16="http://schemas.microsoft.com/office/drawing/2014/main" id="{077974F3-44A7-444D-B991-8B87F2F93A38}"/>
                </a:ext>
              </a:extLst>
            </p:cNvPr>
            <p:cNvGrpSpPr/>
            <p:nvPr/>
          </p:nvGrpSpPr>
          <p:grpSpPr>
            <a:xfrm>
              <a:off x="3855317" y="2638355"/>
              <a:ext cx="1388022" cy="404490"/>
              <a:chOff x="534465" y="3831595"/>
              <a:chExt cx="4230088" cy="275444"/>
            </a:xfrm>
          </p:grpSpPr>
          <p:sp>
            <p:nvSpPr>
              <p:cNvPr id="91" name="직사각형 46">
                <a:extLst>
                  <a:ext uri="{FF2B5EF4-FFF2-40B4-BE49-F238E27FC236}">
                    <a16:creationId xmlns:a16="http://schemas.microsoft.com/office/drawing/2014/main" id="{4498DDAC-602D-BB4B-A639-21C224FC1D19}"/>
                  </a:ext>
                </a:extLst>
              </p:cNvPr>
              <p:cNvSpPr/>
              <p:nvPr/>
            </p:nvSpPr>
            <p:spPr>
              <a:xfrm>
                <a:off x="534465" y="3831598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2" name="직사각형 47">
                <a:extLst>
                  <a:ext uri="{FF2B5EF4-FFF2-40B4-BE49-F238E27FC236}">
                    <a16:creationId xmlns:a16="http://schemas.microsoft.com/office/drawing/2014/main" id="{22B26D93-79A1-AF48-B414-1AD0F65F9857}"/>
                  </a:ext>
                </a:extLst>
              </p:cNvPr>
              <p:cNvSpPr/>
              <p:nvPr/>
            </p:nvSpPr>
            <p:spPr>
              <a:xfrm>
                <a:off x="3455465" y="3831599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3" name="직사각형 48">
                <a:extLst>
                  <a:ext uri="{FF2B5EF4-FFF2-40B4-BE49-F238E27FC236}">
                    <a16:creationId xmlns:a16="http://schemas.microsoft.com/office/drawing/2014/main" id="{C7C76533-4345-E349-BB9B-2A314534032B}"/>
                  </a:ext>
                </a:extLst>
              </p:cNvPr>
              <p:cNvSpPr/>
              <p:nvPr/>
            </p:nvSpPr>
            <p:spPr>
              <a:xfrm>
                <a:off x="4034579" y="3831595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BC9B0E-1977-544B-8CD6-46A8EAC6A119}"/>
                </a:ext>
              </a:extLst>
            </p:cNvPr>
            <p:cNvSpPr txBox="1"/>
            <p:nvPr/>
          </p:nvSpPr>
          <p:spPr>
            <a:xfrm>
              <a:off x="5243339" y="2640555"/>
              <a:ext cx="148504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118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7C69579-6F3B-2C41-A7E7-25789D52447F}"/>
                </a:ext>
              </a:extLst>
            </p:cNvPr>
            <p:cNvSpPr txBox="1"/>
            <p:nvPr/>
          </p:nvSpPr>
          <p:spPr>
            <a:xfrm>
              <a:off x="-117071" y="2686722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RR2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85" name="직선 화살표 연결선 101">
              <a:extLst>
                <a:ext uri="{FF2B5EF4-FFF2-40B4-BE49-F238E27FC236}">
                  <a16:creationId xmlns:a16="http://schemas.microsoft.com/office/drawing/2014/main" id="{575A877F-D553-3973-6739-80CABDCB1B88}"/>
                </a:ext>
              </a:extLst>
            </p:cNvPr>
            <p:cNvCxnSpPr>
              <a:cxnSpLocks/>
            </p:cNvCxnSpPr>
            <p:nvPr/>
          </p:nvCxnSpPr>
          <p:spPr>
            <a:xfrm>
              <a:off x="6678196" y="4185723"/>
              <a:ext cx="0" cy="58258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2FD4252-CFB2-D4D8-7EC0-368922DFDA63}"/>
                </a:ext>
              </a:extLst>
            </p:cNvPr>
            <p:cNvSpPr txBox="1"/>
            <p:nvPr/>
          </p:nvSpPr>
          <p:spPr>
            <a:xfrm>
              <a:off x="3053552" y="5014345"/>
              <a:ext cx="3369843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>
                <a:defRPr/>
              </a:pPr>
              <a:r>
                <a:rPr kumimoji="0" lang="en-US" altLang="ko-KR" sz="2000" i="1" u="none" kern="0" cap="none" spc="0" normalizeH="0" baseline="0" noProof="0" dirty="0">
                  <a:ln>
                    <a:noFill/>
                  </a:ln>
                  <a:solidFill>
                    <a:srgbClr val="357429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=</a:t>
              </a:r>
              <a:r>
                <a:rPr lang="en-US" altLang="ko-KR" sz="2000" i="1" kern="0" dirty="0">
                  <a:solidFill>
                    <a:srgbClr val="357429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 N</a:t>
              </a:r>
              <a:r>
                <a:rPr lang="en-US" altLang="ko-KR" sz="2000" kern="0" dirty="0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×</a:t>
              </a:r>
              <a:r>
                <a:rPr kumimoji="0" lang="en-US" altLang="ko-KR" sz="2000" i="0" u="none" kern="0" cap="none" spc="0" normalizeH="0" baseline="0" noProof="0" dirty="0" err="1">
                  <a:ln>
                    <a:noFill/>
                  </a:ln>
                  <a:solidFill>
                    <a:srgbClr val="357429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tR+tDMA</a:t>
              </a:r>
              <a:r>
                <a:rPr lang="en-US" altLang="ko-KR" sz="2000" kern="0" dirty="0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+</a:t>
              </a:r>
              <a:r>
                <a:rPr lang="en-US" altLang="ko-KR" sz="2000" kern="0" dirty="0" err="1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endParaRPr kumimoji="0" lang="ko-KR" altLang="en-US" sz="2000" i="0" u="non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90" name="직선 연결선 102">
              <a:extLst>
                <a:ext uri="{FF2B5EF4-FFF2-40B4-BE49-F238E27FC236}">
                  <a16:creationId xmlns:a16="http://schemas.microsoft.com/office/drawing/2014/main" id="{91AAA843-45BE-1B73-60F7-660F3304124D}"/>
                </a:ext>
              </a:extLst>
            </p:cNvPr>
            <p:cNvCxnSpPr>
              <a:cxnSpLocks/>
            </p:cNvCxnSpPr>
            <p:nvPr/>
          </p:nvCxnSpPr>
          <p:spPr>
            <a:xfrm>
              <a:off x="6678196" y="4485620"/>
              <a:ext cx="1021922" cy="0"/>
            </a:xfrm>
            <a:prstGeom prst="line">
              <a:avLst/>
            </a:prstGeom>
            <a:noFill/>
            <a:ln w="12700" cap="flat" cmpd="sng" algn="ctr">
              <a:solidFill>
                <a:srgbClr val="084483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</p:cxn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18</a:t>
            </a:fld>
            <a:endParaRPr lang="en-CH" b="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2AD05D13-B4BC-88DB-54B2-E2BAA6BCFA17}"/>
              </a:ext>
            </a:extLst>
          </p:cNvPr>
          <p:cNvSpPr/>
          <p:nvPr/>
        </p:nvSpPr>
        <p:spPr>
          <a:xfrm>
            <a:off x="27692" y="5428490"/>
            <a:ext cx="9088616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Removes </a:t>
            </a:r>
            <a:r>
              <a:rPr lang="en-US" sz="2800" dirty="0" err="1">
                <a:solidFill>
                  <a:srgbClr val="357429"/>
                </a:solidFill>
                <a:latin typeface="Courier" pitchFamily="2" charset="0"/>
              </a:rPr>
              <a:t>tDMA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&amp; </a:t>
            </a:r>
            <a:r>
              <a:rPr lang="en-US" sz="2800" dirty="0" err="1">
                <a:solidFill>
                  <a:srgbClr val="357429"/>
                </a:solidFill>
                <a:latin typeface="Courier" pitchFamily="2" charset="0"/>
              </a:rPr>
              <a:t>tECC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</a:t>
            </a:r>
          </a:p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(</a:t>
            </a: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</a:rPr>
              <a:t>~30% of each retry step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) from the critical path</a:t>
            </a:r>
            <a:endParaRPr lang="en-CH" sz="2800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F872EFF-F733-BC15-3A93-0FA53255E687}"/>
              </a:ext>
            </a:extLst>
          </p:cNvPr>
          <p:cNvSpPr txBox="1"/>
          <p:nvPr/>
        </p:nvSpPr>
        <p:spPr>
          <a:xfrm>
            <a:off x="5873938" y="4495819"/>
            <a:ext cx="2630438" cy="615553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Latency</a:t>
            </a:r>
          </a:p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Reduction</a:t>
            </a:r>
            <a:endParaRPr lang="ko-KR" altLang="en-US" sz="2000" dirty="0">
              <a:solidFill>
                <a:srgbClr val="084483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861CEF2-5062-D1AE-EB4C-7D5D157C12E5}"/>
              </a:ext>
            </a:extLst>
          </p:cNvPr>
          <p:cNvSpPr txBox="1"/>
          <p:nvPr/>
        </p:nvSpPr>
        <p:spPr>
          <a:xfrm>
            <a:off x="1981863" y="2968663"/>
            <a:ext cx="217391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Speculative start</a:t>
            </a:r>
            <a:endParaRPr lang="ko-KR" altLang="en-US" sz="2000" i="1" dirty="0">
              <a:solidFill>
                <a:srgbClr val="357429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A3166C33-B4AB-DCF7-03D4-244DC00D367E}"/>
              </a:ext>
            </a:extLst>
          </p:cNvPr>
          <p:cNvCxnSpPr>
            <a:cxnSpLocks/>
          </p:cNvCxnSpPr>
          <p:nvPr/>
        </p:nvCxnSpPr>
        <p:spPr>
          <a:xfrm flipV="1">
            <a:off x="3451264" y="2428661"/>
            <a:ext cx="403279" cy="465613"/>
          </a:xfrm>
          <a:prstGeom prst="line">
            <a:avLst/>
          </a:prstGeom>
          <a:ln w="12700">
            <a:solidFill>
              <a:srgbClr val="35742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DA65E55-618A-1B3A-087E-BD6BEE1EF614}"/>
              </a:ext>
            </a:extLst>
          </p:cNvPr>
          <p:cNvCxnSpPr>
            <a:cxnSpLocks/>
          </p:cNvCxnSpPr>
          <p:nvPr/>
        </p:nvCxnSpPr>
        <p:spPr>
          <a:xfrm>
            <a:off x="3451264" y="3299903"/>
            <a:ext cx="1868098" cy="265446"/>
          </a:xfrm>
          <a:prstGeom prst="line">
            <a:avLst/>
          </a:prstGeom>
          <a:ln w="12700">
            <a:solidFill>
              <a:srgbClr val="357429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85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4E6C2-8E42-C942-B772-CDDC3E8C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P&amp;AR</a:t>
            </a:r>
            <a:r>
              <a:rPr lang="en-CH" baseline="30000" dirty="0"/>
              <a:t>2</a:t>
            </a:r>
            <a:r>
              <a:rPr lang="en-CH" dirty="0"/>
              <a:t>: Outline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C3A749-5A26-6B4D-9593-CD79900F8353}"/>
              </a:ext>
            </a:extLst>
          </p:cNvPr>
          <p:cNvSpPr txBox="1">
            <a:spLocks/>
          </p:cNvSpPr>
          <p:nvPr/>
        </p:nvSpPr>
        <p:spPr>
          <a:xfrm>
            <a:off x="148948" y="991023"/>
            <a:ext cx="8844594" cy="5360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Read-Retry in Modern NAND Flash-Based SSDs</a:t>
            </a:r>
          </a:p>
          <a:p>
            <a:pPr marL="344487" lvl="1" indent="0">
              <a:buFont typeface="Wingdings" pitchFamily="2" charset="2"/>
              <a:buNone/>
            </a:pPr>
            <a:endParaRPr lang="en-CH" sz="2800" kern="0" dirty="0">
              <a:latin typeface="Avenir Next Medium" panose="020B0503020202020204" pitchFamily="34" charset="0"/>
            </a:endParaRPr>
          </a:p>
          <a:p>
            <a:pPr marL="344487" lvl="1" indent="0">
              <a:buFont typeface="Wingdings" pitchFamily="2" charset="2"/>
              <a:buNone/>
            </a:pPr>
            <a:endParaRPr lang="en-CH" sz="1400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solidFill>
                  <a:srgbClr val="A6A6A6"/>
                </a:solidFill>
                <a:latin typeface="Avenir Next Medium" panose="020B0503020202020204" pitchFamily="34" charset="0"/>
              </a:rPr>
              <a:t>PR</a:t>
            </a:r>
            <a:r>
              <a:rPr lang="en-CH" kern="0" baseline="30000" dirty="0">
                <a:solidFill>
                  <a:srgbClr val="A6A6A6"/>
                </a:solidFill>
                <a:latin typeface="Avenir Next Medium" panose="020B0503020202020204" pitchFamily="34" charset="0"/>
              </a:rPr>
              <a:t>2</a:t>
            </a:r>
            <a:r>
              <a:rPr lang="en-CH" kern="0" dirty="0">
                <a:solidFill>
                  <a:srgbClr val="A6A6A6"/>
                </a:solidFill>
                <a:latin typeface="Avenir Next Medium" panose="020B0503020202020204" pitchFamily="34" charset="0"/>
              </a:rPr>
              <a:t>: Pipelined Read-Retry</a:t>
            </a:r>
          </a:p>
          <a:p>
            <a:endParaRPr lang="en-CH" kern="0" dirty="0">
              <a:latin typeface="Avenir Next Medium" panose="020B0503020202020204" pitchFamily="34" charset="0"/>
            </a:endParaRPr>
          </a:p>
          <a:p>
            <a:endParaRPr lang="en-CH" sz="1400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latin typeface="Avenir Next Medium" panose="020B0503020202020204" pitchFamily="34" charset="0"/>
              </a:rPr>
              <a:t>AR</a:t>
            </a:r>
            <a:r>
              <a:rPr lang="en-CH" kern="0" baseline="30000" dirty="0">
                <a:latin typeface="Avenir Next Medium" panose="020B0503020202020204" pitchFamily="34" charset="0"/>
              </a:rPr>
              <a:t>2</a:t>
            </a:r>
            <a:r>
              <a:rPr lang="en-CH" kern="0" dirty="0">
                <a:latin typeface="Avenir Next Medium" panose="020B0503020202020204" pitchFamily="34" charset="0"/>
              </a:rPr>
              <a:t>: Adaptive Read-Retry</a:t>
            </a:r>
          </a:p>
          <a:p>
            <a:endParaRPr lang="en-CH" kern="0" dirty="0">
              <a:solidFill>
                <a:schemeClr val="bg1">
                  <a:lumMod val="65000"/>
                </a:schemeClr>
              </a:solidFill>
              <a:latin typeface="Avenir Next Medium" panose="020B0503020202020204" pitchFamily="34" charset="0"/>
            </a:endParaRPr>
          </a:p>
          <a:p>
            <a:endParaRPr lang="en-CH" sz="1400" kern="0" dirty="0">
              <a:solidFill>
                <a:schemeClr val="bg1">
                  <a:lumMod val="65000"/>
                </a:schemeClr>
              </a:solidFill>
              <a:latin typeface="Avenir Next Medium" panose="020B0503020202020204" pitchFamily="34" charset="0"/>
            </a:endParaRPr>
          </a:p>
          <a:p>
            <a:r>
              <a:rPr lang="en-CH" kern="0" dirty="0">
                <a:solidFill>
                  <a:srgbClr val="A6A6A6"/>
                </a:solidFill>
                <a:latin typeface="Avenir Next Medium" panose="020B0503020202020204" pitchFamily="34" charset="0"/>
              </a:rPr>
              <a:t>Evaluation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CBA777-39C6-2043-BE4F-018DB136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90420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CC623B-3E7D-6C45-9DD5-14598C0EC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Pipelined &amp; Adaptive Read-Retry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34F8CA-CBB9-804D-80F5-DA15FD231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  <a:endParaRPr lang="en-CH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AB88A15-7FE0-41D7-90E2-BE769C5940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03" y="4391525"/>
            <a:ext cx="8844594" cy="1964825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/>
              <a:t>The 26th International Conference on Architectural Support </a:t>
            </a:r>
          </a:p>
          <a:p>
            <a:pPr marL="0" indent="0" algn="ctr">
              <a:buNone/>
            </a:pPr>
            <a:r>
              <a:rPr lang="en-US" sz="2400" dirty="0"/>
              <a:t>for Programming Languages and Operating Systems </a:t>
            </a:r>
          </a:p>
          <a:p>
            <a:pPr marL="0" indent="0" algn="ctr">
              <a:buNone/>
            </a:pPr>
            <a:r>
              <a:rPr lang="en-US" sz="2400" dirty="0"/>
              <a:t>(</a:t>
            </a:r>
            <a:r>
              <a:rPr lang="en-US" sz="2400" dirty="0">
                <a:latin typeface="Avenir Next Medium" panose="020B0503020202020204" pitchFamily="34" charset="0"/>
              </a:rPr>
              <a:t>ASPLOS’21</a:t>
            </a:r>
            <a:r>
              <a:rPr lang="en-US" sz="2400" dirty="0"/>
              <a:t>)</a:t>
            </a:r>
            <a:endParaRPr lang="en-CH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1EBD97-7EC8-DE42-823D-716A7D0B2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55741"/>
            <a:ext cx="9144000" cy="20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2117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Adaptive Read-Retry (AR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29083B-0B46-F444-9B67-B68341DA2886}"/>
              </a:ext>
            </a:extLst>
          </p:cNvPr>
          <p:cNvGrpSpPr/>
          <p:nvPr/>
        </p:nvGrpSpPr>
        <p:grpSpPr>
          <a:xfrm>
            <a:off x="-117071" y="2018675"/>
            <a:ext cx="5913824" cy="404491"/>
            <a:chOff x="-117071" y="2236531"/>
            <a:chExt cx="5913824" cy="40449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86C21B-F826-F04B-B6B5-23950E2E520E}"/>
                </a:ext>
              </a:extLst>
            </p:cNvPr>
            <p:cNvSpPr txBox="1"/>
            <p:nvPr/>
          </p:nvSpPr>
          <p:spPr>
            <a:xfrm>
              <a:off x="-117071" y="2284886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RR1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grpSp>
          <p:nvGrpSpPr>
            <p:cNvPr id="64" name="그룹 45">
              <a:extLst>
                <a:ext uri="{FF2B5EF4-FFF2-40B4-BE49-F238E27FC236}">
                  <a16:creationId xmlns:a16="http://schemas.microsoft.com/office/drawing/2014/main" id="{F1485BDF-EB06-7E4E-B1FE-802D6C5365E3}"/>
                </a:ext>
              </a:extLst>
            </p:cNvPr>
            <p:cNvGrpSpPr/>
            <p:nvPr/>
          </p:nvGrpSpPr>
          <p:grpSpPr>
            <a:xfrm>
              <a:off x="2900546" y="2236531"/>
              <a:ext cx="1388022" cy="404491"/>
              <a:chOff x="1874519" y="3825795"/>
              <a:chExt cx="4230088" cy="275444"/>
            </a:xfrm>
          </p:grpSpPr>
          <p:sp>
            <p:nvSpPr>
              <p:cNvPr id="65" name="직사각형 46">
                <a:extLst>
                  <a:ext uri="{FF2B5EF4-FFF2-40B4-BE49-F238E27FC236}">
                    <a16:creationId xmlns:a16="http://schemas.microsoft.com/office/drawing/2014/main" id="{A68CBBA6-3C81-A540-A253-0BDCE8989A3D}"/>
                  </a:ext>
                </a:extLst>
              </p:cNvPr>
              <p:cNvSpPr/>
              <p:nvPr/>
            </p:nvSpPr>
            <p:spPr>
              <a:xfrm>
                <a:off x="1874519" y="3825795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47">
                <a:extLst>
                  <a:ext uri="{FF2B5EF4-FFF2-40B4-BE49-F238E27FC236}">
                    <a16:creationId xmlns:a16="http://schemas.microsoft.com/office/drawing/2014/main" id="{C32C9A9B-C5F8-1344-AABA-C3D2595C0720}"/>
                  </a:ext>
                </a:extLst>
              </p:cNvPr>
              <p:cNvSpPr/>
              <p:nvPr/>
            </p:nvSpPr>
            <p:spPr>
              <a:xfrm>
                <a:off x="4795519" y="3825796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48">
                <a:extLst>
                  <a:ext uri="{FF2B5EF4-FFF2-40B4-BE49-F238E27FC236}">
                    <a16:creationId xmlns:a16="http://schemas.microsoft.com/office/drawing/2014/main" id="{C11C2938-18E1-0648-A5E3-F59F81090810}"/>
                  </a:ext>
                </a:extLst>
              </p:cNvPr>
              <p:cNvSpPr/>
              <p:nvPr/>
            </p:nvSpPr>
            <p:spPr>
              <a:xfrm>
                <a:off x="5374633" y="3825799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5EF5609-B2C4-4349-BE75-E2DB8C377118}"/>
                </a:ext>
              </a:extLst>
            </p:cNvPr>
            <p:cNvSpPr txBox="1"/>
            <p:nvPr/>
          </p:nvSpPr>
          <p:spPr>
            <a:xfrm>
              <a:off x="4293416" y="2238719"/>
              <a:ext cx="15033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173</a:t>
              </a:r>
            </a:p>
          </p:txBody>
        </p:sp>
      </p:grp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8957958-57D0-1F47-9490-29901713037D}"/>
              </a:ext>
            </a:extLst>
          </p:cNvPr>
          <p:cNvGrpSpPr/>
          <p:nvPr/>
        </p:nvGrpSpPr>
        <p:grpSpPr>
          <a:xfrm>
            <a:off x="-612576" y="2420499"/>
            <a:ext cx="8842277" cy="2344043"/>
            <a:chOff x="-612576" y="2638355"/>
            <a:chExt cx="8842277" cy="234404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C0A287A-5547-9A42-AC0D-47460CC3A15C}"/>
                </a:ext>
              </a:extLst>
            </p:cNvPr>
            <p:cNvSpPr txBox="1"/>
            <p:nvPr/>
          </p:nvSpPr>
          <p:spPr>
            <a:xfrm>
              <a:off x="-612576" y="3431158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RR(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 – 1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)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8659A1C8-F736-EF40-AFBC-85B780BC3A6D}"/>
                </a:ext>
              </a:extLst>
            </p:cNvPr>
            <p:cNvSpPr txBox="1"/>
            <p:nvPr/>
          </p:nvSpPr>
          <p:spPr>
            <a:xfrm>
              <a:off x="-612576" y="3831780"/>
              <a:ext cx="2630438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</a:t>
              </a:r>
              <a:r>
                <a:rPr lang="en-US" altLang="ko-KR" sz="2000" i="1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N</a:t>
              </a: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sp>
          <p:nvSpPr>
            <p:cNvPr id="54" name="직사각형 97">
              <a:extLst>
                <a:ext uri="{FF2B5EF4-FFF2-40B4-BE49-F238E27FC236}">
                  <a16:creationId xmlns:a16="http://schemas.microsoft.com/office/drawing/2014/main" id="{06CB87D3-188A-C345-9600-BBFAC0837C6A}"/>
                </a:ext>
              </a:extLst>
            </p:cNvPr>
            <p:cNvSpPr/>
            <p:nvPr/>
          </p:nvSpPr>
          <p:spPr>
            <a:xfrm rot="5460000">
              <a:off x="502029" y="2907704"/>
              <a:ext cx="388773" cy="610249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grpSp>
          <p:nvGrpSpPr>
            <p:cNvPr id="56" name="그룹 50">
              <a:extLst>
                <a:ext uri="{FF2B5EF4-FFF2-40B4-BE49-F238E27FC236}">
                  <a16:creationId xmlns:a16="http://schemas.microsoft.com/office/drawing/2014/main" id="{2C97B421-A53A-7F45-99D7-4DF177BCED1C}"/>
                </a:ext>
              </a:extLst>
            </p:cNvPr>
            <p:cNvGrpSpPr/>
            <p:nvPr/>
          </p:nvGrpSpPr>
          <p:grpSpPr>
            <a:xfrm>
              <a:off x="5290174" y="3783416"/>
              <a:ext cx="1388022" cy="404492"/>
              <a:chOff x="-1291670" y="3825376"/>
              <a:chExt cx="4230088" cy="275445"/>
            </a:xfrm>
          </p:grpSpPr>
          <p:sp>
            <p:nvSpPr>
              <p:cNvPr id="57" name="직사각형 51">
                <a:extLst>
                  <a:ext uri="{FF2B5EF4-FFF2-40B4-BE49-F238E27FC236}">
                    <a16:creationId xmlns:a16="http://schemas.microsoft.com/office/drawing/2014/main" id="{B0F904ED-95A8-1742-BF56-2F64A0A75A5A}"/>
                  </a:ext>
                </a:extLst>
              </p:cNvPr>
              <p:cNvSpPr/>
              <p:nvPr/>
            </p:nvSpPr>
            <p:spPr>
              <a:xfrm>
                <a:off x="-1291670" y="3825380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8" name="직사각형 52">
                <a:extLst>
                  <a:ext uri="{FF2B5EF4-FFF2-40B4-BE49-F238E27FC236}">
                    <a16:creationId xmlns:a16="http://schemas.microsoft.com/office/drawing/2014/main" id="{DCB6BCD1-2EBF-8C43-A163-694541B10DE6}"/>
                  </a:ext>
                </a:extLst>
              </p:cNvPr>
              <p:cNvSpPr/>
              <p:nvPr/>
            </p:nvSpPr>
            <p:spPr>
              <a:xfrm>
                <a:off x="1629330" y="3825381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59" name="직사각형 53">
                <a:extLst>
                  <a:ext uri="{FF2B5EF4-FFF2-40B4-BE49-F238E27FC236}">
                    <a16:creationId xmlns:a16="http://schemas.microsoft.com/office/drawing/2014/main" id="{F6412F78-A75E-4C41-A42B-FCD2B4ED9AA8}"/>
                  </a:ext>
                </a:extLst>
              </p:cNvPr>
              <p:cNvSpPr/>
              <p:nvPr/>
            </p:nvSpPr>
            <p:spPr>
              <a:xfrm>
                <a:off x="2208444" y="3825376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68" name="그룹 58">
              <a:extLst>
                <a:ext uri="{FF2B5EF4-FFF2-40B4-BE49-F238E27FC236}">
                  <a16:creationId xmlns:a16="http://schemas.microsoft.com/office/drawing/2014/main" id="{343875D2-BAD1-3D4B-95A9-3B134EE22800}"/>
                </a:ext>
              </a:extLst>
            </p:cNvPr>
            <p:cNvGrpSpPr/>
            <p:nvPr/>
          </p:nvGrpSpPr>
          <p:grpSpPr>
            <a:xfrm>
              <a:off x="4298850" y="3340332"/>
              <a:ext cx="1420876" cy="489429"/>
              <a:chOff x="-58727" y="3801400"/>
              <a:chExt cx="4330212" cy="333284"/>
            </a:xfrm>
          </p:grpSpPr>
          <p:sp>
            <p:nvSpPr>
              <p:cNvPr id="69" name="직사각형 59">
                <a:extLst>
                  <a:ext uri="{FF2B5EF4-FFF2-40B4-BE49-F238E27FC236}">
                    <a16:creationId xmlns:a16="http://schemas.microsoft.com/office/drawing/2014/main" id="{05363645-36D6-E042-9CD5-273F2D546F7A}"/>
                  </a:ext>
                </a:extLst>
              </p:cNvPr>
              <p:cNvSpPr/>
              <p:nvPr/>
            </p:nvSpPr>
            <p:spPr>
              <a:xfrm>
                <a:off x="41397" y="3830322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0" name="직사각형 60">
                <a:extLst>
                  <a:ext uri="{FF2B5EF4-FFF2-40B4-BE49-F238E27FC236}">
                    <a16:creationId xmlns:a16="http://schemas.microsoft.com/office/drawing/2014/main" id="{5FACB5C4-5293-2B43-AA65-D91AE4E4B1BB}"/>
                  </a:ext>
                </a:extLst>
              </p:cNvPr>
              <p:cNvSpPr/>
              <p:nvPr/>
            </p:nvSpPr>
            <p:spPr>
              <a:xfrm>
                <a:off x="2962397" y="3830322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1" name="직사각형 61">
                <a:extLst>
                  <a:ext uri="{FF2B5EF4-FFF2-40B4-BE49-F238E27FC236}">
                    <a16:creationId xmlns:a16="http://schemas.microsoft.com/office/drawing/2014/main" id="{6C0B8EF8-6ED1-894A-B4DB-E871B28B1670}"/>
                  </a:ext>
                </a:extLst>
              </p:cNvPr>
              <p:cNvSpPr/>
              <p:nvPr/>
            </p:nvSpPr>
            <p:spPr>
              <a:xfrm>
                <a:off x="3541511" y="3830322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72" name="직사각형 70">
                <a:extLst>
                  <a:ext uri="{FF2B5EF4-FFF2-40B4-BE49-F238E27FC236}">
                    <a16:creationId xmlns:a16="http://schemas.microsoft.com/office/drawing/2014/main" id="{C40D06FC-B6CB-3547-893C-C22CCEFBA804}"/>
                  </a:ext>
                </a:extLst>
              </p:cNvPr>
              <p:cNvSpPr/>
              <p:nvPr/>
            </p:nvSpPr>
            <p:spPr>
              <a:xfrm>
                <a:off x="-58727" y="3801400"/>
                <a:ext cx="2492713" cy="333284"/>
              </a:xfrm>
              <a:prstGeom prst="rect">
                <a:avLst/>
              </a:prstGeom>
              <a:solidFill>
                <a:sysClr val="window" lastClr="FFFFFF"/>
              </a:solidFill>
              <a:ln w="15875" cap="flat" cmpd="sng" algn="ctr">
                <a:noFill/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77" name="직사각형 87">
              <a:extLst>
                <a:ext uri="{FF2B5EF4-FFF2-40B4-BE49-F238E27FC236}">
                  <a16:creationId xmlns:a16="http://schemas.microsoft.com/office/drawing/2014/main" id="{E62C594C-3B60-3345-AF73-C65E60EA0F78}"/>
                </a:ext>
              </a:extLst>
            </p:cNvPr>
            <p:cNvSpPr/>
            <p:nvPr/>
          </p:nvSpPr>
          <p:spPr>
            <a:xfrm>
              <a:off x="4971827" y="3018435"/>
              <a:ext cx="362331" cy="38877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34" charset="-127"/>
                  <a:cs typeface="+mn-cs"/>
                </a:rPr>
                <a:t>⋯</a:t>
              </a: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endParaRPr>
            </a:p>
          </p:txBody>
        </p:sp>
        <p:cxnSp>
          <p:nvCxnSpPr>
            <p:cNvPr id="80" name="직선 연결선 102">
              <a:extLst>
                <a:ext uri="{FF2B5EF4-FFF2-40B4-BE49-F238E27FC236}">
                  <a16:creationId xmlns:a16="http://schemas.microsoft.com/office/drawing/2014/main" id="{401A9DF0-B3FC-8440-A8F2-25A5AE2CD35B}"/>
                </a:ext>
              </a:extLst>
            </p:cNvPr>
            <p:cNvCxnSpPr>
              <a:cxnSpLocks/>
            </p:cNvCxnSpPr>
            <p:nvPr/>
          </p:nvCxnSpPr>
          <p:spPr>
            <a:xfrm>
              <a:off x="2912642" y="4485620"/>
              <a:ext cx="3765554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dash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B9B69E-A562-A140-949F-65C0B44523BC}"/>
                </a:ext>
              </a:extLst>
            </p:cNvPr>
            <p:cNvSpPr txBox="1"/>
            <p:nvPr/>
          </p:nvSpPr>
          <p:spPr>
            <a:xfrm>
              <a:off x="4133125" y="4323873"/>
              <a:ext cx="1290747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i="0" u="none" strike="noStrike" kern="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tRETRY</a:t>
              </a:r>
              <a:endParaRPr kumimoji="0" lang="ko-KR" altLang="en-US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998FE7F0-566A-6347-AFB8-9784FCAE755C}"/>
                </a:ext>
              </a:extLst>
            </p:cNvPr>
            <p:cNvSpPr txBox="1"/>
            <p:nvPr/>
          </p:nvSpPr>
          <p:spPr>
            <a:xfrm>
              <a:off x="5719727" y="3384991"/>
              <a:ext cx="150671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87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DA55A0B-BE8F-5243-857F-41C80FCAF1AC}"/>
                </a:ext>
              </a:extLst>
            </p:cNvPr>
            <p:cNvSpPr txBox="1"/>
            <p:nvPr/>
          </p:nvSpPr>
          <p:spPr>
            <a:xfrm>
              <a:off x="6678196" y="3785613"/>
              <a:ext cx="1551505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23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00E6B66-57DF-184E-9E58-648C48911C05}"/>
                </a:ext>
              </a:extLst>
            </p:cNvPr>
            <p:cNvSpPr txBox="1"/>
            <p:nvPr/>
          </p:nvSpPr>
          <p:spPr>
            <a:xfrm>
              <a:off x="3053552" y="4674621"/>
              <a:ext cx="3369843" cy="30777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>
                <a:defRPr/>
              </a:pPr>
              <a:r>
                <a:rPr lang="en-US" altLang="ko-KR" sz="2000" i="1" kern="0" dirty="0">
                  <a:latin typeface="Courier" pitchFamily="2" charset="0"/>
                  <a:cs typeface="Courier New" panose="02070309020205020404" pitchFamily="49" charset="0"/>
                </a:rPr>
                <a:t>=</a:t>
              </a:r>
              <a:r>
                <a:rPr lang="en-US" altLang="ko-KR" sz="2000" i="1" kern="0" dirty="0">
                  <a:latin typeface="Avenir Next Medium" panose="020B0503020202020204" pitchFamily="34" charset="0"/>
                  <a:cs typeface="Courier New" panose="02070309020205020404" pitchFamily="49" charset="0"/>
                </a:rPr>
                <a:t> </a:t>
              </a:r>
              <a:r>
                <a:rPr lang="en-US" altLang="ko-KR" sz="2000" i="1" kern="0" dirty="0" err="1">
                  <a:latin typeface="Avenir Next Medium" panose="020B0503020202020204" pitchFamily="34" charset="0"/>
                  <a:cs typeface="Courier New" panose="02070309020205020404" pitchFamily="49" charset="0"/>
                </a:rPr>
                <a:t>N</a:t>
              </a:r>
              <a:r>
                <a:rPr lang="en-US" altLang="ko-KR" sz="2000" kern="0" dirty="0" err="1">
                  <a:latin typeface="Courier" pitchFamily="2" charset="0"/>
                  <a:cs typeface="Courier New" panose="02070309020205020404" pitchFamily="49" charset="0"/>
                </a:rPr>
                <a:t>×tR+tDMA+tECC</a:t>
              </a:r>
              <a:endParaRPr lang="ko-KR" altLang="en-US" sz="2000" kern="0" dirty="0">
                <a:latin typeface="Courier" pitchFamily="2" charset="0"/>
                <a:cs typeface="Courier New" panose="02070309020205020404" pitchFamily="49" charset="0"/>
              </a:endParaRPr>
            </a:p>
          </p:txBody>
        </p:sp>
        <p:grpSp>
          <p:nvGrpSpPr>
            <p:cNvPr id="86" name="그룹 45">
              <a:extLst>
                <a:ext uri="{FF2B5EF4-FFF2-40B4-BE49-F238E27FC236}">
                  <a16:creationId xmlns:a16="http://schemas.microsoft.com/office/drawing/2014/main" id="{077974F3-44A7-444D-B991-8B87F2F93A38}"/>
                </a:ext>
              </a:extLst>
            </p:cNvPr>
            <p:cNvGrpSpPr/>
            <p:nvPr/>
          </p:nvGrpSpPr>
          <p:grpSpPr>
            <a:xfrm>
              <a:off x="3855317" y="2638355"/>
              <a:ext cx="1388022" cy="404490"/>
              <a:chOff x="534465" y="3831595"/>
              <a:chExt cx="4230088" cy="275444"/>
            </a:xfrm>
          </p:grpSpPr>
          <p:sp>
            <p:nvSpPr>
              <p:cNvPr id="91" name="직사각형 46">
                <a:extLst>
                  <a:ext uri="{FF2B5EF4-FFF2-40B4-BE49-F238E27FC236}">
                    <a16:creationId xmlns:a16="http://schemas.microsoft.com/office/drawing/2014/main" id="{4498DDAC-602D-BB4B-A639-21C224FC1D19}"/>
                  </a:ext>
                </a:extLst>
              </p:cNvPr>
              <p:cNvSpPr/>
              <p:nvPr/>
            </p:nvSpPr>
            <p:spPr>
              <a:xfrm>
                <a:off x="534465" y="3831598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2" name="직사각형 47">
                <a:extLst>
                  <a:ext uri="{FF2B5EF4-FFF2-40B4-BE49-F238E27FC236}">
                    <a16:creationId xmlns:a16="http://schemas.microsoft.com/office/drawing/2014/main" id="{22B26D93-79A1-AF48-B414-1AD0F65F9857}"/>
                  </a:ext>
                </a:extLst>
              </p:cNvPr>
              <p:cNvSpPr/>
              <p:nvPr/>
            </p:nvSpPr>
            <p:spPr>
              <a:xfrm>
                <a:off x="3455465" y="3831599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93" name="직사각형 48">
                <a:extLst>
                  <a:ext uri="{FF2B5EF4-FFF2-40B4-BE49-F238E27FC236}">
                    <a16:creationId xmlns:a16="http://schemas.microsoft.com/office/drawing/2014/main" id="{C7C76533-4345-E349-BB9B-2A314534032B}"/>
                  </a:ext>
                </a:extLst>
              </p:cNvPr>
              <p:cNvSpPr/>
              <p:nvPr/>
            </p:nvSpPr>
            <p:spPr>
              <a:xfrm>
                <a:off x="4034579" y="3831595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CBC9B0E-1977-544B-8CD6-46A8EAC6A119}"/>
                </a:ext>
              </a:extLst>
            </p:cNvPr>
            <p:cNvSpPr txBox="1"/>
            <p:nvPr/>
          </p:nvSpPr>
          <p:spPr>
            <a:xfrm>
              <a:off x="5243339" y="2640555"/>
              <a:ext cx="148504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118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17C69579-6F3B-2C41-A7E7-25789D52447F}"/>
                </a:ext>
              </a:extLst>
            </p:cNvPr>
            <p:cNvSpPr txBox="1"/>
            <p:nvPr/>
          </p:nvSpPr>
          <p:spPr>
            <a:xfrm>
              <a:off x="-117071" y="2686722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RR2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85" name="직선 화살표 연결선 101">
              <a:extLst>
                <a:ext uri="{FF2B5EF4-FFF2-40B4-BE49-F238E27FC236}">
                  <a16:creationId xmlns:a16="http://schemas.microsoft.com/office/drawing/2014/main" id="{575A877F-D553-3973-6739-80CABDCB1B88}"/>
                </a:ext>
              </a:extLst>
            </p:cNvPr>
            <p:cNvCxnSpPr>
              <a:cxnSpLocks/>
            </p:cNvCxnSpPr>
            <p:nvPr/>
          </p:nvCxnSpPr>
          <p:spPr>
            <a:xfrm>
              <a:off x="6678196" y="4185723"/>
              <a:ext cx="0" cy="58258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dash"/>
              <a:miter lim="800000"/>
              <a:headEnd w="lg" len="lg"/>
              <a:tailEnd type="none" w="lg" len="lg"/>
            </a:ln>
            <a:effectLst/>
          </p:spPr>
        </p:cxn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20</a:t>
            </a:fld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1152944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Adaptive Read-Retry (AR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29083B-0B46-F444-9B67-B68341DA2886}"/>
              </a:ext>
            </a:extLst>
          </p:cNvPr>
          <p:cNvGrpSpPr/>
          <p:nvPr/>
        </p:nvGrpSpPr>
        <p:grpSpPr>
          <a:xfrm>
            <a:off x="-117071" y="2018675"/>
            <a:ext cx="5913824" cy="404491"/>
            <a:chOff x="-117071" y="2236531"/>
            <a:chExt cx="5913824" cy="40449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A86C21B-F826-F04B-B6B5-23950E2E520E}"/>
                </a:ext>
              </a:extLst>
            </p:cNvPr>
            <p:cNvSpPr txBox="1"/>
            <p:nvPr/>
          </p:nvSpPr>
          <p:spPr>
            <a:xfrm>
              <a:off x="-117071" y="2284886"/>
              <a:ext cx="1633294" cy="307777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RR1</a:t>
              </a:r>
              <a:endParaRPr lang="ko-KR" altLang="en-US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grpSp>
          <p:nvGrpSpPr>
            <p:cNvPr id="64" name="그룹 45">
              <a:extLst>
                <a:ext uri="{FF2B5EF4-FFF2-40B4-BE49-F238E27FC236}">
                  <a16:creationId xmlns:a16="http://schemas.microsoft.com/office/drawing/2014/main" id="{F1485BDF-EB06-7E4E-B1FE-802D6C5365E3}"/>
                </a:ext>
              </a:extLst>
            </p:cNvPr>
            <p:cNvGrpSpPr/>
            <p:nvPr/>
          </p:nvGrpSpPr>
          <p:grpSpPr>
            <a:xfrm>
              <a:off x="2900546" y="2236531"/>
              <a:ext cx="1388022" cy="404491"/>
              <a:chOff x="1874519" y="3825795"/>
              <a:chExt cx="4230088" cy="275444"/>
            </a:xfrm>
          </p:grpSpPr>
          <p:sp>
            <p:nvSpPr>
              <p:cNvPr id="65" name="직사각형 46">
                <a:extLst>
                  <a:ext uri="{FF2B5EF4-FFF2-40B4-BE49-F238E27FC236}">
                    <a16:creationId xmlns:a16="http://schemas.microsoft.com/office/drawing/2014/main" id="{A68CBBA6-3C81-A540-A253-0BDCE8989A3D}"/>
                  </a:ext>
                </a:extLst>
              </p:cNvPr>
              <p:cNvSpPr/>
              <p:nvPr/>
            </p:nvSpPr>
            <p:spPr>
              <a:xfrm>
                <a:off x="1874519" y="3825795"/>
                <a:ext cx="2921000" cy="275440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6" name="직사각형 47">
                <a:extLst>
                  <a:ext uri="{FF2B5EF4-FFF2-40B4-BE49-F238E27FC236}">
                    <a16:creationId xmlns:a16="http://schemas.microsoft.com/office/drawing/2014/main" id="{C32C9A9B-C5F8-1344-AABA-C3D2595C0720}"/>
                  </a:ext>
                </a:extLst>
              </p:cNvPr>
              <p:cNvSpPr/>
              <p:nvPr/>
            </p:nvSpPr>
            <p:spPr>
              <a:xfrm>
                <a:off x="4795519" y="3825796"/>
                <a:ext cx="584200" cy="275440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67" name="직사각형 48">
                <a:extLst>
                  <a:ext uri="{FF2B5EF4-FFF2-40B4-BE49-F238E27FC236}">
                    <a16:creationId xmlns:a16="http://schemas.microsoft.com/office/drawing/2014/main" id="{C11C2938-18E1-0648-A5E3-F59F81090810}"/>
                  </a:ext>
                </a:extLst>
              </p:cNvPr>
              <p:cNvSpPr/>
              <p:nvPr/>
            </p:nvSpPr>
            <p:spPr>
              <a:xfrm>
                <a:off x="5374633" y="3825799"/>
                <a:ext cx="729974" cy="275440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5EF5609-B2C4-4349-BE75-E2DB8C377118}"/>
                </a:ext>
              </a:extLst>
            </p:cNvPr>
            <p:cNvSpPr txBox="1"/>
            <p:nvPr/>
          </p:nvSpPr>
          <p:spPr>
            <a:xfrm>
              <a:off x="4293416" y="2238719"/>
              <a:ext cx="150333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sz="2000" i="1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N</a:t>
              </a:r>
              <a:r>
                <a:rPr lang="en-US" sz="2000" baseline="-25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ERR </a:t>
              </a:r>
              <a:r>
                <a:rPr lang="en-US" sz="2000" dirty="0">
                  <a:solidFill>
                    <a:srgbClr val="FF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= 173</a:t>
              </a:r>
            </a:p>
          </p:txBody>
        </p:sp>
      </p:grp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C0A287A-5547-9A42-AC0D-47460CC3A15C}"/>
              </a:ext>
            </a:extLst>
          </p:cNvPr>
          <p:cNvSpPr txBox="1"/>
          <p:nvPr/>
        </p:nvSpPr>
        <p:spPr>
          <a:xfrm>
            <a:off x="-612576" y="3213302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RR(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 – 1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4" name="직사각형 97">
            <a:extLst>
              <a:ext uri="{FF2B5EF4-FFF2-40B4-BE49-F238E27FC236}">
                <a16:creationId xmlns:a16="http://schemas.microsoft.com/office/drawing/2014/main" id="{06CB87D3-188A-C345-9600-BBFAC0837C6A}"/>
              </a:ext>
            </a:extLst>
          </p:cNvPr>
          <p:cNvSpPr/>
          <p:nvPr/>
        </p:nvSpPr>
        <p:spPr>
          <a:xfrm rot="5460000">
            <a:off x="502029" y="2689848"/>
            <a:ext cx="388773" cy="61024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grpSp>
        <p:nvGrpSpPr>
          <p:cNvPr id="68" name="그룹 58">
            <a:extLst>
              <a:ext uri="{FF2B5EF4-FFF2-40B4-BE49-F238E27FC236}">
                <a16:creationId xmlns:a16="http://schemas.microsoft.com/office/drawing/2014/main" id="{343875D2-BAD1-3D4B-95A9-3B134EE22800}"/>
              </a:ext>
            </a:extLst>
          </p:cNvPr>
          <p:cNvGrpSpPr/>
          <p:nvPr/>
        </p:nvGrpSpPr>
        <p:grpSpPr>
          <a:xfrm>
            <a:off x="4298850" y="3122476"/>
            <a:ext cx="1420876" cy="489429"/>
            <a:chOff x="-58727" y="3801400"/>
            <a:chExt cx="4330212" cy="333284"/>
          </a:xfrm>
        </p:grpSpPr>
        <p:sp>
          <p:nvSpPr>
            <p:cNvPr id="69" name="직사각형 59">
              <a:extLst>
                <a:ext uri="{FF2B5EF4-FFF2-40B4-BE49-F238E27FC236}">
                  <a16:creationId xmlns:a16="http://schemas.microsoft.com/office/drawing/2014/main" id="{05363645-36D6-E042-9CD5-273F2D546F7A}"/>
                </a:ext>
              </a:extLst>
            </p:cNvPr>
            <p:cNvSpPr/>
            <p:nvPr/>
          </p:nvSpPr>
          <p:spPr>
            <a:xfrm>
              <a:off x="41397" y="3830322"/>
              <a:ext cx="2921000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0" name="직사각형 60">
              <a:extLst>
                <a:ext uri="{FF2B5EF4-FFF2-40B4-BE49-F238E27FC236}">
                  <a16:creationId xmlns:a16="http://schemas.microsoft.com/office/drawing/2014/main" id="{5FACB5C4-5293-2B43-AA65-D91AE4E4B1BB}"/>
                </a:ext>
              </a:extLst>
            </p:cNvPr>
            <p:cNvSpPr/>
            <p:nvPr/>
          </p:nvSpPr>
          <p:spPr>
            <a:xfrm>
              <a:off x="2962397" y="3830322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1" name="직사각형 61">
              <a:extLst>
                <a:ext uri="{FF2B5EF4-FFF2-40B4-BE49-F238E27FC236}">
                  <a16:creationId xmlns:a16="http://schemas.microsoft.com/office/drawing/2014/main" id="{6C0B8EF8-6ED1-894A-B4DB-E871B28B1670}"/>
                </a:ext>
              </a:extLst>
            </p:cNvPr>
            <p:cNvSpPr/>
            <p:nvPr/>
          </p:nvSpPr>
          <p:spPr>
            <a:xfrm>
              <a:off x="3541511" y="3830322"/>
              <a:ext cx="729974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2" name="직사각형 70">
              <a:extLst>
                <a:ext uri="{FF2B5EF4-FFF2-40B4-BE49-F238E27FC236}">
                  <a16:creationId xmlns:a16="http://schemas.microsoft.com/office/drawing/2014/main" id="{C40D06FC-B6CB-3547-893C-C22CCEFBA804}"/>
                </a:ext>
              </a:extLst>
            </p:cNvPr>
            <p:cNvSpPr/>
            <p:nvPr/>
          </p:nvSpPr>
          <p:spPr>
            <a:xfrm>
              <a:off x="-58727" y="3801400"/>
              <a:ext cx="2492713" cy="333284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77" name="직사각형 87">
            <a:extLst>
              <a:ext uri="{FF2B5EF4-FFF2-40B4-BE49-F238E27FC236}">
                <a16:creationId xmlns:a16="http://schemas.microsoft.com/office/drawing/2014/main" id="{E62C594C-3B60-3345-AF73-C65E60EA0F78}"/>
              </a:ext>
            </a:extLst>
          </p:cNvPr>
          <p:cNvSpPr/>
          <p:nvPr/>
        </p:nvSpPr>
        <p:spPr>
          <a:xfrm>
            <a:off x="4971827" y="2800579"/>
            <a:ext cx="362331" cy="38877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80" name="직선 연결선 102">
            <a:extLst>
              <a:ext uri="{FF2B5EF4-FFF2-40B4-BE49-F238E27FC236}">
                <a16:creationId xmlns:a16="http://schemas.microsoft.com/office/drawing/2014/main" id="{401A9DF0-B3FC-8440-A8F2-25A5AE2CD35B}"/>
              </a:ext>
            </a:extLst>
          </p:cNvPr>
          <p:cNvCxnSpPr>
            <a:cxnSpLocks/>
          </p:cNvCxnSpPr>
          <p:nvPr/>
        </p:nvCxnSpPr>
        <p:spPr>
          <a:xfrm>
            <a:off x="2912642" y="4267764"/>
            <a:ext cx="376555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9B9B69E-A562-A140-949F-65C0B44523BC}"/>
              </a:ext>
            </a:extLst>
          </p:cNvPr>
          <p:cNvSpPr txBox="1"/>
          <p:nvPr/>
        </p:nvSpPr>
        <p:spPr>
          <a:xfrm>
            <a:off x="4133125" y="4106017"/>
            <a:ext cx="1290747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tRETRY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98FE7F0-566A-6347-AFB8-9784FCAE755C}"/>
              </a:ext>
            </a:extLst>
          </p:cNvPr>
          <p:cNvSpPr txBox="1"/>
          <p:nvPr/>
        </p:nvSpPr>
        <p:spPr>
          <a:xfrm>
            <a:off x="5719727" y="3167135"/>
            <a:ext cx="15067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87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0E6B66-57DF-184E-9E58-648C48911C05}"/>
              </a:ext>
            </a:extLst>
          </p:cNvPr>
          <p:cNvSpPr txBox="1"/>
          <p:nvPr/>
        </p:nvSpPr>
        <p:spPr>
          <a:xfrm>
            <a:off x="3053552" y="4456765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altLang="ko-KR" sz="2000" i="1" kern="0" dirty="0">
                <a:latin typeface="Courier" pitchFamily="2" charset="0"/>
                <a:cs typeface="Courier New" panose="02070309020205020404" pitchFamily="49" charset="0"/>
              </a:rPr>
              <a:t>=</a:t>
            </a:r>
            <a:r>
              <a:rPr lang="en-US" altLang="ko-KR" sz="2000" i="1" kern="0" dirty="0">
                <a:latin typeface="Avenir Next Medium" panose="020B050302020202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2000" i="1" kern="0" dirty="0" err="1">
                <a:latin typeface="Avenir Next Medium" panose="020B0503020202020204" pitchFamily="34" charset="0"/>
                <a:cs typeface="Courier New" panose="02070309020205020404" pitchFamily="49" charset="0"/>
              </a:rPr>
              <a:t>N</a:t>
            </a:r>
            <a:r>
              <a:rPr lang="en-US" altLang="ko-KR" sz="2000" kern="0" dirty="0" err="1">
                <a:latin typeface="Courier" pitchFamily="2" charset="0"/>
                <a:cs typeface="Courier New" panose="02070309020205020404" pitchFamily="49" charset="0"/>
              </a:rPr>
              <a:t>×tR+tDMA+tECC</a:t>
            </a:r>
            <a:endParaRPr lang="ko-KR" altLang="en-US" sz="2000" kern="0" dirty="0">
              <a:latin typeface="Courier" pitchFamily="2" charset="0"/>
              <a:cs typeface="Courier New" panose="02070309020205020404" pitchFamily="49" charset="0"/>
            </a:endParaRPr>
          </a:p>
        </p:txBody>
      </p:sp>
      <p:grpSp>
        <p:nvGrpSpPr>
          <p:cNvPr id="86" name="그룹 45">
            <a:extLst>
              <a:ext uri="{FF2B5EF4-FFF2-40B4-BE49-F238E27FC236}">
                <a16:creationId xmlns:a16="http://schemas.microsoft.com/office/drawing/2014/main" id="{077974F3-44A7-444D-B991-8B87F2F93A38}"/>
              </a:ext>
            </a:extLst>
          </p:cNvPr>
          <p:cNvGrpSpPr/>
          <p:nvPr/>
        </p:nvGrpSpPr>
        <p:grpSpPr>
          <a:xfrm>
            <a:off x="3855317" y="2420499"/>
            <a:ext cx="1388022" cy="404490"/>
            <a:chOff x="534465" y="3831595"/>
            <a:chExt cx="4230088" cy="275444"/>
          </a:xfrm>
        </p:grpSpPr>
        <p:sp>
          <p:nvSpPr>
            <p:cNvPr id="91" name="직사각형 46">
              <a:extLst>
                <a:ext uri="{FF2B5EF4-FFF2-40B4-BE49-F238E27FC236}">
                  <a16:creationId xmlns:a16="http://schemas.microsoft.com/office/drawing/2014/main" id="{4498DDAC-602D-BB4B-A639-21C224FC1D19}"/>
                </a:ext>
              </a:extLst>
            </p:cNvPr>
            <p:cNvSpPr/>
            <p:nvPr/>
          </p:nvSpPr>
          <p:spPr>
            <a:xfrm>
              <a:off x="534465" y="3831598"/>
              <a:ext cx="2921000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2" name="직사각형 47">
              <a:extLst>
                <a:ext uri="{FF2B5EF4-FFF2-40B4-BE49-F238E27FC236}">
                  <a16:creationId xmlns:a16="http://schemas.microsoft.com/office/drawing/2014/main" id="{22B26D93-79A1-AF48-B414-1AD0F65F9857}"/>
                </a:ext>
              </a:extLst>
            </p:cNvPr>
            <p:cNvSpPr/>
            <p:nvPr/>
          </p:nvSpPr>
          <p:spPr>
            <a:xfrm>
              <a:off x="3455465" y="3831599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3" name="직사각형 48">
              <a:extLst>
                <a:ext uri="{FF2B5EF4-FFF2-40B4-BE49-F238E27FC236}">
                  <a16:creationId xmlns:a16="http://schemas.microsoft.com/office/drawing/2014/main" id="{C7C76533-4345-E349-BB9B-2A314534032B}"/>
                </a:ext>
              </a:extLst>
            </p:cNvPr>
            <p:cNvSpPr/>
            <p:nvPr/>
          </p:nvSpPr>
          <p:spPr>
            <a:xfrm>
              <a:off x="4034579" y="3831595"/>
              <a:ext cx="729974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FCBC9B0E-1977-544B-8CD6-46A8EAC6A119}"/>
              </a:ext>
            </a:extLst>
          </p:cNvPr>
          <p:cNvSpPr txBox="1"/>
          <p:nvPr/>
        </p:nvSpPr>
        <p:spPr>
          <a:xfrm>
            <a:off x="5243339" y="2422699"/>
            <a:ext cx="148504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118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7C69579-6F3B-2C41-A7E7-25789D52447F}"/>
              </a:ext>
            </a:extLst>
          </p:cNvPr>
          <p:cNvSpPr txBox="1"/>
          <p:nvPr/>
        </p:nvSpPr>
        <p:spPr>
          <a:xfrm>
            <a:off x="-117071" y="2468866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RR2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85" name="직선 화살표 연결선 101">
            <a:extLst>
              <a:ext uri="{FF2B5EF4-FFF2-40B4-BE49-F238E27FC236}">
                <a16:creationId xmlns:a16="http://schemas.microsoft.com/office/drawing/2014/main" id="{575A877F-D553-3973-6739-80CABDCB1B88}"/>
              </a:ext>
            </a:extLst>
          </p:cNvPr>
          <p:cNvCxnSpPr>
            <a:cxnSpLocks/>
          </p:cNvCxnSpPr>
          <p:nvPr/>
        </p:nvCxnSpPr>
        <p:spPr>
          <a:xfrm>
            <a:off x="6678196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21</a:t>
            </a:fld>
            <a:endParaRPr lang="en-CH" b="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461BD25E-9102-850D-6832-1BF08F27130D}"/>
              </a:ext>
            </a:extLst>
          </p:cNvPr>
          <p:cNvSpPr/>
          <p:nvPr/>
        </p:nvSpPr>
        <p:spPr>
          <a:xfrm>
            <a:off x="0" y="716002"/>
            <a:ext cx="9137814" cy="414175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659A1C8-F736-EF40-AFBC-85B780BC3A6D}"/>
              </a:ext>
            </a:extLst>
          </p:cNvPr>
          <p:cNvSpPr txBox="1"/>
          <p:nvPr/>
        </p:nvSpPr>
        <p:spPr>
          <a:xfrm>
            <a:off x="-612576" y="3613924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grpSp>
        <p:nvGrpSpPr>
          <p:cNvPr id="56" name="그룹 50">
            <a:extLst>
              <a:ext uri="{FF2B5EF4-FFF2-40B4-BE49-F238E27FC236}">
                <a16:creationId xmlns:a16="http://schemas.microsoft.com/office/drawing/2014/main" id="{2C97B421-A53A-7F45-99D7-4DF177BCED1C}"/>
              </a:ext>
            </a:extLst>
          </p:cNvPr>
          <p:cNvGrpSpPr/>
          <p:nvPr/>
        </p:nvGrpSpPr>
        <p:grpSpPr>
          <a:xfrm>
            <a:off x="5290174" y="3565560"/>
            <a:ext cx="1388022" cy="404492"/>
            <a:chOff x="-1291670" y="3825376"/>
            <a:chExt cx="4230088" cy="275445"/>
          </a:xfrm>
        </p:grpSpPr>
        <p:sp>
          <p:nvSpPr>
            <p:cNvPr id="57" name="직사각형 51">
              <a:extLst>
                <a:ext uri="{FF2B5EF4-FFF2-40B4-BE49-F238E27FC236}">
                  <a16:creationId xmlns:a16="http://schemas.microsoft.com/office/drawing/2014/main" id="{B0F904ED-95A8-1742-BF56-2F64A0A75A5A}"/>
                </a:ext>
              </a:extLst>
            </p:cNvPr>
            <p:cNvSpPr/>
            <p:nvPr/>
          </p:nvSpPr>
          <p:spPr>
            <a:xfrm>
              <a:off x="-1291670" y="3825380"/>
              <a:ext cx="2921000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58" name="직사각형 52">
              <a:extLst>
                <a:ext uri="{FF2B5EF4-FFF2-40B4-BE49-F238E27FC236}">
                  <a16:creationId xmlns:a16="http://schemas.microsoft.com/office/drawing/2014/main" id="{DCB6BCD1-2EBF-8C43-A163-694541B10DE6}"/>
                </a:ext>
              </a:extLst>
            </p:cNvPr>
            <p:cNvSpPr/>
            <p:nvPr/>
          </p:nvSpPr>
          <p:spPr>
            <a:xfrm>
              <a:off x="1629330" y="3825381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59" name="직사각형 53">
              <a:extLst>
                <a:ext uri="{FF2B5EF4-FFF2-40B4-BE49-F238E27FC236}">
                  <a16:creationId xmlns:a16="http://schemas.microsoft.com/office/drawing/2014/main" id="{F6412F78-A75E-4C41-A42B-FCD2B4ED9AA8}"/>
                </a:ext>
              </a:extLst>
            </p:cNvPr>
            <p:cNvSpPr/>
            <p:nvPr/>
          </p:nvSpPr>
          <p:spPr>
            <a:xfrm>
              <a:off x="2208444" y="3825376"/>
              <a:ext cx="729974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DDA55A0B-BE8F-5243-857F-41C80FCAF1AC}"/>
              </a:ext>
            </a:extLst>
          </p:cNvPr>
          <p:cNvSpPr txBox="1"/>
          <p:nvPr/>
        </p:nvSpPr>
        <p:spPr>
          <a:xfrm>
            <a:off x="6678196" y="3567757"/>
            <a:ext cx="155150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8B3F687-781F-00D8-C258-B5A3C48CC112}"/>
              </a:ext>
            </a:extLst>
          </p:cNvPr>
          <p:cNvSpPr/>
          <p:nvPr/>
        </p:nvSpPr>
        <p:spPr>
          <a:xfrm>
            <a:off x="4248289" y="1601209"/>
            <a:ext cx="265912" cy="37367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ECD1D93-512E-553E-2728-0EF335BF1C31}"/>
              </a:ext>
            </a:extLst>
          </p:cNvPr>
          <p:cNvSpPr/>
          <p:nvPr/>
        </p:nvSpPr>
        <p:spPr>
          <a:xfrm>
            <a:off x="27692" y="5164030"/>
            <a:ext cx="9088616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A large ECC margin</a:t>
            </a:r>
          </a:p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in the final retry step when read-retry succeeds</a:t>
            </a:r>
            <a:endParaRPr lang="en-CH" sz="2800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DC4975DB-5564-391B-576A-37DC2C416880}"/>
              </a:ext>
            </a:extLst>
          </p:cNvPr>
          <p:cNvSpPr/>
          <p:nvPr/>
        </p:nvSpPr>
        <p:spPr>
          <a:xfrm>
            <a:off x="4028" y="6038923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E47103"/>
                </a:solidFill>
                <a:latin typeface="Avenir Next Medium" panose="020B0503020202020204" pitchFamily="34" charset="0"/>
                <a:sym typeface="Wingdings" pitchFamily="2" charset="2"/>
              </a:rPr>
              <a:t> Can we leverage this ECC (reliability) margin?</a:t>
            </a:r>
            <a:endParaRPr lang="en-CH" sz="28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Adaptive Read-Retry (AR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A86C21B-F826-F04B-B6B5-23950E2E520E}"/>
              </a:ext>
            </a:extLst>
          </p:cNvPr>
          <p:cNvSpPr txBox="1"/>
          <p:nvPr/>
        </p:nvSpPr>
        <p:spPr>
          <a:xfrm>
            <a:off x="-117071" y="2067030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RR1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5" name="직사각형 46">
            <a:extLst>
              <a:ext uri="{FF2B5EF4-FFF2-40B4-BE49-F238E27FC236}">
                <a16:creationId xmlns:a16="http://schemas.microsoft.com/office/drawing/2014/main" id="{A68CBBA6-3C81-A540-A253-0BDCE8989A3D}"/>
              </a:ext>
            </a:extLst>
          </p:cNvPr>
          <p:cNvSpPr/>
          <p:nvPr/>
        </p:nvSpPr>
        <p:spPr>
          <a:xfrm>
            <a:off x="2900546" y="2018675"/>
            <a:ext cx="662971" cy="404485"/>
          </a:xfrm>
          <a:prstGeom prst="rect">
            <a:avLst/>
          </a:prstGeom>
          <a:solidFill>
            <a:schemeClr val="accent6"/>
          </a:solidFill>
          <a:ln w="158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6" name="직사각형 47">
            <a:extLst>
              <a:ext uri="{FF2B5EF4-FFF2-40B4-BE49-F238E27FC236}">
                <a16:creationId xmlns:a16="http://schemas.microsoft.com/office/drawing/2014/main" id="{C32C9A9B-C5F8-1344-AABA-C3D2595C0720}"/>
              </a:ext>
            </a:extLst>
          </p:cNvPr>
          <p:cNvSpPr/>
          <p:nvPr/>
        </p:nvSpPr>
        <p:spPr>
          <a:xfrm>
            <a:off x="3559269" y="2018676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7" name="직사각형 48">
            <a:extLst>
              <a:ext uri="{FF2B5EF4-FFF2-40B4-BE49-F238E27FC236}">
                <a16:creationId xmlns:a16="http://schemas.microsoft.com/office/drawing/2014/main" id="{C11C2938-18E1-0648-A5E3-F59F81090810}"/>
              </a:ext>
            </a:extLst>
          </p:cNvPr>
          <p:cNvSpPr/>
          <p:nvPr/>
        </p:nvSpPr>
        <p:spPr>
          <a:xfrm>
            <a:off x="3749294" y="2018681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EF5609-B2C4-4349-BE75-E2DB8C377118}"/>
              </a:ext>
            </a:extLst>
          </p:cNvPr>
          <p:cNvSpPr txBox="1"/>
          <p:nvPr/>
        </p:nvSpPr>
        <p:spPr>
          <a:xfrm>
            <a:off x="3993669" y="2020863"/>
            <a:ext cx="150333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173</a:t>
            </a:r>
          </a:p>
        </p:txBody>
      </p: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C0A287A-5547-9A42-AC0D-47460CC3A15C}"/>
              </a:ext>
            </a:extLst>
          </p:cNvPr>
          <p:cNvSpPr txBox="1"/>
          <p:nvPr/>
        </p:nvSpPr>
        <p:spPr>
          <a:xfrm>
            <a:off x="-612576" y="3213302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RR(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 – 1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4" name="직사각형 97">
            <a:extLst>
              <a:ext uri="{FF2B5EF4-FFF2-40B4-BE49-F238E27FC236}">
                <a16:creationId xmlns:a16="http://schemas.microsoft.com/office/drawing/2014/main" id="{06CB87D3-188A-C345-9600-BBFAC0837C6A}"/>
              </a:ext>
            </a:extLst>
          </p:cNvPr>
          <p:cNvSpPr/>
          <p:nvPr/>
        </p:nvSpPr>
        <p:spPr>
          <a:xfrm rot="5460000">
            <a:off x="502029" y="2689848"/>
            <a:ext cx="388773" cy="61024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grpSp>
        <p:nvGrpSpPr>
          <p:cNvPr id="68" name="그룹 58">
            <a:extLst>
              <a:ext uri="{FF2B5EF4-FFF2-40B4-BE49-F238E27FC236}">
                <a16:creationId xmlns:a16="http://schemas.microsoft.com/office/drawing/2014/main" id="{343875D2-BAD1-3D4B-95A9-3B134EE22800}"/>
              </a:ext>
            </a:extLst>
          </p:cNvPr>
          <p:cNvGrpSpPr/>
          <p:nvPr/>
        </p:nvGrpSpPr>
        <p:grpSpPr>
          <a:xfrm>
            <a:off x="3750605" y="3122476"/>
            <a:ext cx="1420876" cy="489429"/>
            <a:chOff x="-58727" y="3801400"/>
            <a:chExt cx="4330212" cy="333284"/>
          </a:xfrm>
        </p:grpSpPr>
        <p:sp>
          <p:nvSpPr>
            <p:cNvPr id="69" name="직사각형 59">
              <a:extLst>
                <a:ext uri="{FF2B5EF4-FFF2-40B4-BE49-F238E27FC236}">
                  <a16:creationId xmlns:a16="http://schemas.microsoft.com/office/drawing/2014/main" id="{05363645-36D6-E042-9CD5-273F2D546F7A}"/>
                </a:ext>
              </a:extLst>
            </p:cNvPr>
            <p:cNvSpPr/>
            <p:nvPr/>
          </p:nvSpPr>
          <p:spPr>
            <a:xfrm>
              <a:off x="41397" y="3830322"/>
              <a:ext cx="2921000" cy="275440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0" name="직사각형 60">
              <a:extLst>
                <a:ext uri="{FF2B5EF4-FFF2-40B4-BE49-F238E27FC236}">
                  <a16:creationId xmlns:a16="http://schemas.microsoft.com/office/drawing/2014/main" id="{5FACB5C4-5293-2B43-AA65-D91AE4E4B1BB}"/>
                </a:ext>
              </a:extLst>
            </p:cNvPr>
            <p:cNvSpPr/>
            <p:nvPr/>
          </p:nvSpPr>
          <p:spPr>
            <a:xfrm>
              <a:off x="2962397" y="3830322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1" name="직사각형 61">
              <a:extLst>
                <a:ext uri="{FF2B5EF4-FFF2-40B4-BE49-F238E27FC236}">
                  <a16:creationId xmlns:a16="http://schemas.microsoft.com/office/drawing/2014/main" id="{6C0B8EF8-6ED1-894A-B4DB-E871B28B1670}"/>
                </a:ext>
              </a:extLst>
            </p:cNvPr>
            <p:cNvSpPr/>
            <p:nvPr/>
          </p:nvSpPr>
          <p:spPr>
            <a:xfrm>
              <a:off x="3541511" y="3830322"/>
              <a:ext cx="729974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2" name="직사각형 70">
              <a:extLst>
                <a:ext uri="{FF2B5EF4-FFF2-40B4-BE49-F238E27FC236}">
                  <a16:creationId xmlns:a16="http://schemas.microsoft.com/office/drawing/2014/main" id="{C40D06FC-B6CB-3547-893C-C22CCEFBA804}"/>
                </a:ext>
              </a:extLst>
            </p:cNvPr>
            <p:cNvSpPr/>
            <p:nvPr/>
          </p:nvSpPr>
          <p:spPr>
            <a:xfrm>
              <a:off x="-58727" y="3801400"/>
              <a:ext cx="2492713" cy="333284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77" name="직사각형 87">
            <a:extLst>
              <a:ext uri="{FF2B5EF4-FFF2-40B4-BE49-F238E27FC236}">
                <a16:creationId xmlns:a16="http://schemas.microsoft.com/office/drawing/2014/main" id="{E62C594C-3B60-3345-AF73-C65E60EA0F78}"/>
              </a:ext>
            </a:extLst>
          </p:cNvPr>
          <p:cNvSpPr/>
          <p:nvPr/>
        </p:nvSpPr>
        <p:spPr>
          <a:xfrm>
            <a:off x="4376142" y="2800585"/>
            <a:ext cx="362331" cy="38877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80" name="직선 연결선 102">
            <a:extLst>
              <a:ext uri="{FF2B5EF4-FFF2-40B4-BE49-F238E27FC236}">
                <a16:creationId xmlns:a16="http://schemas.microsoft.com/office/drawing/2014/main" id="{401A9DF0-B3FC-8440-A8F2-25A5AE2CD35B}"/>
              </a:ext>
            </a:extLst>
          </p:cNvPr>
          <p:cNvCxnSpPr>
            <a:cxnSpLocks/>
          </p:cNvCxnSpPr>
          <p:nvPr/>
        </p:nvCxnSpPr>
        <p:spPr>
          <a:xfrm>
            <a:off x="2912642" y="4267764"/>
            <a:ext cx="3765554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9B9B69E-A562-A140-949F-65C0B44523BC}"/>
              </a:ext>
            </a:extLst>
          </p:cNvPr>
          <p:cNvSpPr txBox="1"/>
          <p:nvPr/>
        </p:nvSpPr>
        <p:spPr>
          <a:xfrm>
            <a:off x="4133125" y="4106017"/>
            <a:ext cx="1290747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tRETRY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98FE7F0-566A-6347-AFB8-9784FCAE755C}"/>
              </a:ext>
            </a:extLst>
          </p:cNvPr>
          <p:cNvSpPr txBox="1"/>
          <p:nvPr/>
        </p:nvSpPr>
        <p:spPr>
          <a:xfrm>
            <a:off x="5171482" y="3167135"/>
            <a:ext cx="15067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87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0E6B66-57DF-184E-9E58-648C48911C05}"/>
              </a:ext>
            </a:extLst>
          </p:cNvPr>
          <p:cNvSpPr txBox="1"/>
          <p:nvPr/>
        </p:nvSpPr>
        <p:spPr>
          <a:xfrm>
            <a:off x="3053552" y="4456765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altLang="ko-KR" sz="2000" i="1" kern="0" dirty="0">
                <a:latin typeface="Courier" pitchFamily="2" charset="0"/>
                <a:cs typeface="Courier New" panose="02070309020205020404" pitchFamily="49" charset="0"/>
              </a:rPr>
              <a:t>=</a:t>
            </a:r>
            <a:r>
              <a:rPr lang="en-US" altLang="ko-KR" sz="2000" i="1" kern="0" dirty="0">
                <a:latin typeface="Avenir Next Medium" panose="020B050302020202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2000" i="1" kern="0" dirty="0" err="1">
                <a:latin typeface="Avenir Next Medium" panose="020B0503020202020204" pitchFamily="34" charset="0"/>
                <a:cs typeface="Courier New" panose="02070309020205020404" pitchFamily="49" charset="0"/>
              </a:rPr>
              <a:t>N</a:t>
            </a:r>
            <a:r>
              <a:rPr lang="en-US" altLang="ko-KR" sz="2000" kern="0" dirty="0" err="1">
                <a:latin typeface="Courier" pitchFamily="2" charset="0"/>
                <a:cs typeface="Courier New" panose="02070309020205020404" pitchFamily="49" charset="0"/>
              </a:rPr>
              <a:t>×tR+tDMA+tECC</a:t>
            </a:r>
            <a:endParaRPr lang="ko-KR" altLang="en-US" sz="2000" kern="0" dirty="0"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91" name="직사각형 46">
            <a:extLst>
              <a:ext uri="{FF2B5EF4-FFF2-40B4-BE49-F238E27FC236}">
                <a16:creationId xmlns:a16="http://schemas.microsoft.com/office/drawing/2014/main" id="{4498DDAC-602D-BB4B-A639-21C224FC1D19}"/>
              </a:ext>
            </a:extLst>
          </p:cNvPr>
          <p:cNvSpPr/>
          <p:nvPr/>
        </p:nvSpPr>
        <p:spPr>
          <a:xfrm>
            <a:off x="3570328" y="2420503"/>
            <a:ext cx="662971" cy="404484"/>
          </a:xfrm>
          <a:prstGeom prst="rect">
            <a:avLst/>
          </a:prstGeom>
          <a:solidFill>
            <a:schemeClr val="accent6"/>
          </a:solidFill>
          <a:ln w="158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2" name="직사각형 47">
            <a:extLst>
              <a:ext uri="{FF2B5EF4-FFF2-40B4-BE49-F238E27FC236}">
                <a16:creationId xmlns:a16="http://schemas.microsoft.com/office/drawing/2014/main" id="{22B26D93-79A1-AF48-B414-1AD0F65F9857}"/>
              </a:ext>
            </a:extLst>
          </p:cNvPr>
          <p:cNvSpPr/>
          <p:nvPr/>
        </p:nvSpPr>
        <p:spPr>
          <a:xfrm>
            <a:off x="4220966" y="2420505"/>
            <a:ext cx="191694" cy="404484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3" name="직사각형 48">
            <a:extLst>
              <a:ext uri="{FF2B5EF4-FFF2-40B4-BE49-F238E27FC236}">
                <a16:creationId xmlns:a16="http://schemas.microsoft.com/office/drawing/2014/main" id="{C7C76533-4345-E349-BB9B-2A314534032B}"/>
              </a:ext>
            </a:extLst>
          </p:cNvPr>
          <p:cNvSpPr/>
          <p:nvPr/>
        </p:nvSpPr>
        <p:spPr>
          <a:xfrm>
            <a:off x="4410991" y="2420499"/>
            <a:ext cx="239527" cy="404484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CBC9B0E-1977-544B-8CD6-46A8EAC6A119}"/>
              </a:ext>
            </a:extLst>
          </p:cNvPr>
          <p:cNvSpPr txBox="1"/>
          <p:nvPr/>
        </p:nvSpPr>
        <p:spPr>
          <a:xfrm>
            <a:off x="4650518" y="2422699"/>
            <a:ext cx="148504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118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7C69579-6F3B-2C41-A7E7-25789D52447F}"/>
              </a:ext>
            </a:extLst>
          </p:cNvPr>
          <p:cNvSpPr txBox="1"/>
          <p:nvPr/>
        </p:nvSpPr>
        <p:spPr>
          <a:xfrm>
            <a:off x="-117071" y="2468866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RR2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85" name="직선 화살표 연결선 101">
            <a:extLst>
              <a:ext uri="{FF2B5EF4-FFF2-40B4-BE49-F238E27FC236}">
                <a16:creationId xmlns:a16="http://schemas.microsoft.com/office/drawing/2014/main" id="{575A877F-D553-3973-6739-80CABDCB1B88}"/>
              </a:ext>
            </a:extLst>
          </p:cNvPr>
          <p:cNvCxnSpPr>
            <a:cxnSpLocks/>
          </p:cNvCxnSpPr>
          <p:nvPr/>
        </p:nvCxnSpPr>
        <p:spPr>
          <a:xfrm>
            <a:off x="6678196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22</a:t>
            </a:fld>
            <a:endParaRPr lang="en-CH" b="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659A1C8-F736-EF40-AFBC-85B780BC3A6D}"/>
              </a:ext>
            </a:extLst>
          </p:cNvPr>
          <p:cNvSpPr txBox="1"/>
          <p:nvPr/>
        </p:nvSpPr>
        <p:spPr>
          <a:xfrm>
            <a:off x="-612576" y="3613924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7" name="직사각형 51">
            <a:extLst>
              <a:ext uri="{FF2B5EF4-FFF2-40B4-BE49-F238E27FC236}">
                <a16:creationId xmlns:a16="http://schemas.microsoft.com/office/drawing/2014/main" id="{B0F904ED-95A8-1742-BF56-2F64A0A75A5A}"/>
              </a:ext>
            </a:extLst>
          </p:cNvPr>
          <p:cNvSpPr/>
          <p:nvPr/>
        </p:nvSpPr>
        <p:spPr>
          <a:xfrm>
            <a:off x="4745385" y="3565566"/>
            <a:ext cx="662971" cy="404485"/>
          </a:xfrm>
          <a:prstGeom prst="rect">
            <a:avLst/>
          </a:prstGeom>
          <a:solidFill>
            <a:schemeClr val="accent6"/>
          </a:solidFill>
          <a:ln w="158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8" name="직사각형 52">
            <a:extLst>
              <a:ext uri="{FF2B5EF4-FFF2-40B4-BE49-F238E27FC236}">
                <a16:creationId xmlns:a16="http://schemas.microsoft.com/office/drawing/2014/main" id="{DCB6BCD1-2EBF-8C43-A163-694541B10DE6}"/>
              </a:ext>
            </a:extLst>
          </p:cNvPr>
          <p:cNvSpPr/>
          <p:nvPr/>
        </p:nvSpPr>
        <p:spPr>
          <a:xfrm>
            <a:off x="5408356" y="3565567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9" name="직사각형 53">
            <a:extLst>
              <a:ext uri="{FF2B5EF4-FFF2-40B4-BE49-F238E27FC236}">
                <a16:creationId xmlns:a16="http://schemas.microsoft.com/office/drawing/2014/main" id="{F6412F78-A75E-4C41-A42B-FCD2B4ED9AA8}"/>
              </a:ext>
            </a:extLst>
          </p:cNvPr>
          <p:cNvSpPr/>
          <p:nvPr/>
        </p:nvSpPr>
        <p:spPr>
          <a:xfrm>
            <a:off x="5598381" y="3565560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DA55A0B-BE8F-5243-857F-41C80FCAF1AC}"/>
              </a:ext>
            </a:extLst>
          </p:cNvPr>
          <p:cNvSpPr txBox="1"/>
          <p:nvPr/>
        </p:nvSpPr>
        <p:spPr>
          <a:xfrm>
            <a:off x="5837908" y="3567757"/>
            <a:ext cx="155150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ECD1D93-512E-553E-2728-0EF335BF1C31}"/>
              </a:ext>
            </a:extLst>
          </p:cNvPr>
          <p:cNvSpPr/>
          <p:nvPr/>
        </p:nvSpPr>
        <p:spPr>
          <a:xfrm>
            <a:off x="27692" y="5222287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Trading the large ECC margin to reduce </a:t>
            </a:r>
            <a:r>
              <a:rPr lang="en-US" sz="2800" dirty="0" err="1">
                <a:solidFill>
                  <a:srgbClr val="357429"/>
                </a:solidFill>
                <a:latin typeface="Courier" pitchFamily="2" charset="0"/>
              </a:rPr>
              <a:t>tR</a:t>
            </a:r>
            <a:endParaRPr lang="en-US" sz="2800" dirty="0">
              <a:solidFill>
                <a:srgbClr val="357429"/>
              </a:solidFill>
              <a:latin typeface="Courier" pitchFamily="2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5A8AFF0-6732-A8BF-DBE9-944F9D8509E2}"/>
              </a:ext>
            </a:extLst>
          </p:cNvPr>
          <p:cNvSpPr txBox="1"/>
          <p:nvPr/>
        </p:nvSpPr>
        <p:spPr>
          <a:xfrm>
            <a:off x="1912413" y="2968663"/>
            <a:ext cx="217391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 anchor="ctr">
            <a:spAutoFit/>
          </a:bodyPr>
          <a:lstStyle/>
          <a:p>
            <a:pPr algn="ctr"/>
            <a:r>
              <a:rPr lang="en-US" altLang="ko-KR" sz="2000" dirty="0" err="1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tR</a:t>
            </a:r>
            <a:r>
              <a:rPr lang="en-US" altLang="ko-KR" sz="2000" i="1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’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000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=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l-GR" sz="2000" dirty="0">
                <a:solidFill>
                  <a:srgbClr val="357429"/>
                </a:solidFill>
                <a:latin typeface="Cambria" panose="02040503050406030204" pitchFamily="18" charset="0"/>
              </a:rPr>
              <a:t>α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cs typeface="Courier New" panose="02070309020205020404" pitchFamily="49" charset="0"/>
              </a:rPr>
              <a:t>×</a:t>
            </a:r>
            <a:r>
              <a:rPr lang="en-US" altLang="ko-KR" sz="2000" dirty="0" err="1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tR</a:t>
            </a:r>
            <a:endParaRPr lang="ko-KR" altLang="en-US" sz="2000" dirty="0">
              <a:solidFill>
                <a:srgbClr val="357429"/>
              </a:solidFill>
              <a:latin typeface="Courier" pitchFamily="2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28B6262-684E-8282-FD55-F397E66C2EDC}"/>
              </a:ext>
            </a:extLst>
          </p:cNvPr>
          <p:cNvCxnSpPr>
            <a:cxnSpLocks/>
          </p:cNvCxnSpPr>
          <p:nvPr/>
        </p:nvCxnSpPr>
        <p:spPr>
          <a:xfrm flipV="1">
            <a:off x="3127837" y="2213632"/>
            <a:ext cx="110864" cy="681047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D7CBF13-F888-7B67-D66F-BC93F9784CAE}"/>
              </a:ext>
            </a:extLst>
          </p:cNvPr>
          <p:cNvCxnSpPr>
            <a:cxnSpLocks/>
          </p:cNvCxnSpPr>
          <p:nvPr/>
        </p:nvCxnSpPr>
        <p:spPr>
          <a:xfrm flipV="1">
            <a:off x="3326444" y="2629214"/>
            <a:ext cx="540372" cy="280484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F39F4A03-A46D-1686-26A1-81E86B45C3D1}"/>
              </a:ext>
            </a:extLst>
          </p:cNvPr>
          <p:cNvCxnSpPr>
            <a:cxnSpLocks/>
          </p:cNvCxnSpPr>
          <p:nvPr/>
        </p:nvCxnSpPr>
        <p:spPr>
          <a:xfrm>
            <a:off x="3802333" y="3164948"/>
            <a:ext cx="788339" cy="193253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969A16A-F693-0C4B-0735-60C4CDB704F4}"/>
              </a:ext>
            </a:extLst>
          </p:cNvPr>
          <p:cNvCxnSpPr>
            <a:cxnSpLocks/>
          </p:cNvCxnSpPr>
          <p:nvPr/>
        </p:nvCxnSpPr>
        <p:spPr>
          <a:xfrm>
            <a:off x="3678350" y="3339787"/>
            <a:ext cx="1398520" cy="443783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2DB5CAC7-9B14-6683-0B69-B70C871CB394}"/>
              </a:ext>
            </a:extLst>
          </p:cNvPr>
          <p:cNvSpPr txBox="1"/>
          <p:nvPr/>
        </p:nvSpPr>
        <p:spPr>
          <a:xfrm>
            <a:off x="5298671" y="2020863"/>
            <a:ext cx="79088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B91B2-80B5-FAC8-FBD5-DDD2C7050F29}"/>
              </a:ext>
            </a:extLst>
          </p:cNvPr>
          <p:cNvSpPr txBox="1"/>
          <p:nvPr/>
        </p:nvSpPr>
        <p:spPr>
          <a:xfrm>
            <a:off x="6285356" y="3167135"/>
            <a:ext cx="110405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N-1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EE07478-2934-F85F-4068-C4603E246A16}"/>
              </a:ext>
            </a:extLst>
          </p:cNvPr>
          <p:cNvSpPr txBox="1"/>
          <p:nvPr/>
        </p:nvSpPr>
        <p:spPr>
          <a:xfrm>
            <a:off x="5945293" y="2422699"/>
            <a:ext cx="78125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C043044-77CA-3E66-6CAB-FAC0A0C0F7A4}"/>
              </a:ext>
            </a:extLst>
          </p:cNvPr>
          <p:cNvSpPr txBox="1"/>
          <p:nvPr/>
        </p:nvSpPr>
        <p:spPr>
          <a:xfrm>
            <a:off x="6975849" y="3567757"/>
            <a:ext cx="8162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</a:t>
            </a:r>
            <a:r>
              <a:rPr lang="en-US" sz="2000" i="1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endParaRPr lang="en-US" sz="2000" baseline="-25000" dirty="0">
              <a:solidFill>
                <a:srgbClr val="7030A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78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Adaptive Read-Retry (AR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A86C21B-F826-F04B-B6B5-23950E2E520E}"/>
              </a:ext>
            </a:extLst>
          </p:cNvPr>
          <p:cNvSpPr txBox="1"/>
          <p:nvPr/>
        </p:nvSpPr>
        <p:spPr>
          <a:xfrm>
            <a:off x="-117071" y="2067030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RR1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5" name="직사각형 46">
            <a:extLst>
              <a:ext uri="{FF2B5EF4-FFF2-40B4-BE49-F238E27FC236}">
                <a16:creationId xmlns:a16="http://schemas.microsoft.com/office/drawing/2014/main" id="{A68CBBA6-3C81-A540-A253-0BDCE8989A3D}"/>
              </a:ext>
            </a:extLst>
          </p:cNvPr>
          <p:cNvSpPr/>
          <p:nvPr/>
        </p:nvSpPr>
        <p:spPr>
          <a:xfrm>
            <a:off x="2900546" y="2018675"/>
            <a:ext cx="662971" cy="404485"/>
          </a:xfrm>
          <a:prstGeom prst="rect">
            <a:avLst/>
          </a:prstGeom>
          <a:solidFill>
            <a:schemeClr val="accent6"/>
          </a:solidFill>
          <a:ln w="158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6" name="직사각형 47">
            <a:extLst>
              <a:ext uri="{FF2B5EF4-FFF2-40B4-BE49-F238E27FC236}">
                <a16:creationId xmlns:a16="http://schemas.microsoft.com/office/drawing/2014/main" id="{C32C9A9B-C5F8-1344-AABA-C3D2595C0720}"/>
              </a:ext>
            </a:extLst>
          </p:cNvPr>
          <p:cNvSpPr/>
          <p:nvPr/>
        </p:nvSpPr>
        <p:spPr>
          <a:xfrm>
            <a:off x="3559269" y="2018676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7" name="직사각형 48">
            <a:extLst>
              <a:ext uri="{FF2B5EF4-FFF2-40B4-BE49-F238E27FC236}">
                <a16:creationId xmlns:a16="http://schemas.microsoft.com/office/drawing/2014/main" id="{C11C2938-18E1-0648-A5E3-F59F81090810}"/>
              </a:ext>
            </a:extLst>
          </p:cNvPr>
          <p:cNvSpPr/>
          <p:nvPr/>
        </p:nvSpPr>
        <p:spPr>
          <a:xfrm>
            <a:off x="3749294" y="2018681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EF5609-B2C4-4349-BE75-E2DB8C377118}"/>
              </a:ext>
            </a:extLst>
          </p:cNvPr>
          <p:cNvSpPr txBox="1"/>
          <p:nvPr/>
        </p:nvSpPr>
        <p:spPr>
          <a:xfrm>
            <a:off x="3993669" y="2020863"/>
            <a:ext cx="150333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173</a:t>
            </a:r>
          </a:p>
        </p:txBody>
      </p: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C0A287A-5547-9A42-AC0D-47460CC3A15C}"/>
              </a:ext>
            </a:extLst>
          </p:cNvPr>
          <p:cNvSpPr txBox="1"/>
          <p:nvPr/>
        </p:nvSpPr>
        <p:spPr>
          <a:xfrm>
            <a:off x="-612576" y="3213302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RR(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 – 1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4" name="직사각형 97">
            <a:extLst>
              <a:ext uri="{FF2B5EF4-FFF2-40B4-BE49-F238E27FC236}">
                <a16:creationId xmlns:a16="http://schemas.microsoft.com/office/drawing/2014/main" id="{06CB87D3-188A-C345-9600-BBFAC0837C6A}"/>
              </a:ext>
            </a:extLst>
          </p:cNvPr>
          <p:cNvSpPr/>
          <p:nvPr/>
        </p:nvSpPr>
        <p:spPr>
          <a:xfrm rot="5460000">
            <a:off x="502029" y="2689848"/>
            <a:ext cx="388773" cy="61024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grpSp>
        <p:nvGrpSpPr>
          <p:cNvPr id="68" name="그룹 58">
            <a:extLst>
              <a:ext uri="{FF2B5EF4-FFF2-40B4-BE49-F238E27FC236}">
                <a16:creationId xmlns:a16="http://schemas.microsoft.com/office/drawing/2014/main" id="{343875D2-BAD1-3D4B-95A9-3B134EE22800}"/>
              </a:ext>
            </a:extLst>
          </p:cNvPr>
          <p:cNvGrpSpPr/>
          <p:nvPr/>
        </p:nvGrpSpPr>
        <p:grpSpPr>
          <a:xfrm>
            <a:off x="3750605" y="3122476"/>
            <a:ext cx="1420876" cy="489429"/>
            <a:chOff x="-58727" y="3801400"/>
            <a:chExt cx="4330212" cy="333284"/>
          </a:xfrm>
        </p:grpSpPr>
        <p:sp>
          <p:nvSpPr>
            <p:cNvPr id="69" name="직사각형 59">
              <a:extLst>
                <a:ext uri="{FF2B5EF4-FFF2-40B4-BE49-F238E27FC236}">
                  <a16:creationId xmlns:a16="http://schemas.microsoft.com/office/drawing/2014/main" id="{05363645-36D6-E042-9CD5-273F2D546F7A}"/>
                </a:ext>
              </a:extLst>
            </p:cNvPr>
            <p:cNvSpPr/>
            <p:nvPr/>
          </p:nvSpPr>
          <p:spPr>
            <a:xfrm>
              <a:off x="41397" y="3830322"/>
              <a:ext cx="2921000" cy="275440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0" name="직사각형 60">
              <a:extLst>
                <a:ext uri="{FF2B5EF4-FFF2-40B4-BE49-F238E27FC236}">
                  <a16:creationId xmlns:a16="http://schemas.microsoft.com/office/drawing/2014/main" id="{5FACB5C4-5293-2B43-AA65-D91AE4E4B1BB}"/>
                </a:ext>
              </a:extLst>
            </p:cNvPr>
            <p:cNvSpPr/>
            <p:nvPr/>
          </p:nvSpPr>
          <p:spPr>
            <a:xfrm>
              <a:off x="2962397" y="3830322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1" name="직사각형 61">
              <a:extLst>
                <a:ext uri="{FF2B5EF4-FFF2-40B4-BE49-F238E27FC236}">
                  <a16:creationId xmlns:a16="http://schemas.microsoft.com/office/drawing/2014/main" id="{6C0B8EF8-6ED1-894A-B4DB-E871B28B1670}"/>
                </a:ext>
              </a:extLst>
            </p:cNvPr>
            <p:cNvSpPr/>
            <p:nvPr/>
          </p:nvSpPr>
          <p:spPr>
            <a:xfrm>
              <a:off x="3541511" y="3830322"/>
              <a:ext cx="729974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2" name="직사각형 70">
              <a:extLst>
                <a:ext uri="{FF2B5EF4-FFF2-40B4-BE49-F238E27FC236}">
                  <a16:creationId xmlns:a16="http://schemas.microsoft.com/office/drawing/2014/main" id="{C40D06FC-B6CB-3547-893C-C22CCEFBA804}"/>
                </a:ext>
              </a:extLst>
            </p:cNvPr>
            <p:cNvSpPr/>
            <p:nvPr/>
          </p:nvSpPr>
          <p:spPr>
            <a:xfrm>
              <a:off x="-58727" y="3801400"/>
              <a:ext cx="2492713" cy="333284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sp>
        <p:nvSpPr>
          <p:cNvPr id="77" name="직사각형 87">
            <a:extLst>
              <a:ext uri="{FF2B5EF4-FFF2-40B4-BE49-F238E27FC236}">
                <a16:creationId xmlns:a16="http://schemas.microsoft.com/office/drawing/2014/main" id="{E62C594C-3B60-3345-AF73-C65E60EA0F78}"/>
              </a:ext>
            </a:extLst>
          </p:cNvPr>
          <p:cNvSpPr/>
          <p:nvPr/>
        </p:nvSpPr>
        <p:spPr>
          <a:xfrm>
            <a:off x="4376142" y="2800585"/>
            <a:ext cx="362331" cy="38877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80" name="직선 연결선 102">
            <a:extLst>
              <a:ext uri="{FF2B5EF4-FFF2-40B4-BE49-F238E27FC236}">
                <a16:creationId xmlns:a16="http://schemas.microsoft.com/office/drawing/2014/main" id="{401A9DF0-B3FC-8440-A8F2-25A5AE2CD35B}"/>
              </a:ext>
            </a:extLst>
          </p:cNvPr>
          <p:cNvCxnSpPr>
            <a:cxnSpLocks/>
          </p:cNvCxnSpPr>
          <p:nvPr/>
        </p:nvCxnSpPr>
        <p:spPr>
          <a:xfrm>
            <a:off x="2912642" y="4267764"/>
            <a:ext cx="2925266" cy="0"/>
          </a:xfrm>
          <a:prstGeom prst="line">
            <a:avLst/>
          </a:prstGeom>
          <a:noFill/>
          <a:ln w="12700" cap="flat" cmpd="sng" algn="ctr">
            <a:solidFill>
              <a:srgbClr val="357429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9B9B69E-A562-A140-949F-65C0B44523BC}"/>
              </a:ext>
            </a:extLst>
          </p:cNvPr>
          <p:cNvSpPr txBox="1"/>
          <p:nvPr/>
        </p:nvSpPr>
        <p:spPr>
          <a:xfrm>
            <a:off x="3743028" y="4106017"/>
            <a:ext cx="1290747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tRETRY</a:t>
            </a:r>
            <a:r>
              <a:rPr kumimoji="0" lang="en-US" altLang="ko-KR" sz="2000" i="0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’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98FE7F0-566A-6347-AFB8-9784FCAE755C}"/>
              </a:ext>
            </a:extLst>
          </p:cNvPr>
          <p:cNvSpPr txBox="1"/>
          <p:nvPr/>
        </p:nvSpPr>
        <p:spPr>
          <a:xfrm>
            <a:off x="5171482" y="3167135"/>
            <a:ext cx="15067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87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0E6B66-57DF-184E-9E58-648C48911C05}"/>
              </a:ext>
            </a:extLst>
          </p:cNvPr>
          <p:cNvSpPr txBox="1"/>
          <p:nvPr/>
        </p:nvSpPr>
        <p:spPr>
          <a:xfrm>
            <a:off x="2663455" y="4456765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altLang="ko-KR" sz="2000" i="1" strike="sngStrike" kern="0" dirty="0">
                <a:solidFill>
                  <a:schemeClr val="bg1">
                    <a:lumMod val="50000"/>
                  </a:schemeClr>
                </a:solidFill>
                <a:latin typeface="Courier" pitchFamily="2" charset="0"/>
                <a:cs typeface="Courier New" panose="02070309020205020404" pitchFamily="49" charset="0"/>
              </a:rPr>
              <a:t>=</a:t>
            </a:r>
            <a:r>
              <a:rPr lang="en-US" altLang="ko-KR" sz="2000" i="1" strike="sngStrike" kern="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2000" i="1" strike="sngStrike" kern="0" dirty="0" err="1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N</a:t>
            </a:r>
            <a:r>
              <a:rPr lang="en-US" altLang="ko-KR" sz="2000" strike="sngStrike" kern="0" dirty="0" err="1">
                <a:solidFill>
                  <a:schemeClr val="bg1">
                    <a:lumMod val="50000"/>
                  </a:schemeClr>
                </a:solidFill>
                <a:latin typeface="Courier" pitchFamily="2" charset="0"/>
                <a:cs typeface="Courier New" panose="02070309020205020404" pitchFamily="49" charset="0"/>
              </a:rPr>
              <a:t>×tR+tDMA+tECC</a:t>
            </a:r>
            <a:endParaRPr lang="ko-KR" altLang="en-US" sz="2000" strike="sngStrike" kern="0" dirty="0">
              <a:solidFill>
                <a:schemeClr val="bg1">
                  <a:lumMod val="50000"/>
                </a:schemeClr>
              </a:solidFill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91" name="직사각형 46">
            <a:extLst>
              <a:ext uri="{FF2B5EF4-FFF2-40B4-BE49-F238E27FC236}">
                <a16:creationId xmlns:a16="http://schemas.microsoft.com/office/drawing/2014/main" id="{4498DDAC-602D-BB4B-A639-21C224FC1D19}"/>
              </a:ext>
            </a:extLst>
          </p:cNvPr>
          <p:cNvSpPr/>
          <p:nvPr/>
        </p:nvSpPr>
        <p:spPr>
          <a:xfrm>
            <a:off x="3570328" y="2420503"/>
            <a:ext cx="662971" cy="404484"/>
          </a:xfrm>
          <a:prstGeom prst="rect">
            <a:avLst/>
          </a:prstGeom>
          <a:solidFill>
            <a:schemeClr val="accent6"/>
          </a:solidFill>
          <a:ln w="158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2" name="직사각형 47">
            <a:extLst>
              <a:ext uri="{FF2B5EF4-FFF2-40B4-BE49-F238E27FC236}">
                <a16:creationId xmlns:a16="http://schemas.microsoft.com/office/drawing/2014/main" id="{22B26D93-79A1-AF48-B414-1AD0F65F9857}"/>
              </a:ext>
            </a:extLst>
          </p:cNvPr>
          <p:cNvSpPr/>
          <p:nvPr/>
        </p:nvSpPr>
        <p:spPr>
          <a:xfrm>
            <a:off x="4220966" y="2420505"/>
            <a:ext cx="191694" cy="404484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3" name="직사각형 48">
            <a:extLst>
              <a:ext uri="{FF2B5EF4-FFF2-40B4-BE49-F238E27FC236}">
                <a16:creationId xmlns:a16="http://schemas.microsoft.com/office/drawing/2014/main" id="{C7C76533-4345-E349-BB9B-2A314534032B}"/>
              </a:ext>
            </a:extLst>
          </p:cNvPr>
          <p:cNvSpPr/>
          <p:nvPr/>
        </p:nvSpPr>
        <p:spPr>
          <a:xfrm>
            <a:off x="4410991" y="2420499"/>
            <a:ext cx="239527" cy="404484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CBC9B0E-1977-544B-8CD6-46A8EAC6A119}"/>
              </a:ext>
            </a:extLst>
          </p:cNvPr>
          <p:cNvSpPr txBox="1"/>
          <p:nvPr/>
        </p:nvSpPr>
        <p:spPr>
          <a:xfrm>
            <a:off x="4650518" y="2422699"/>
            <a:ext cx="148504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118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7C69579-6F3B-2C41-A7E7-25789D52447F}"/>
              </a:ext>
            </a:extLst>
          </p:cNvPr>
          <p:cNvSpPr txBox="1"/>
          <p:nvPr/>
        </p:nvSpPr>
        <p:spPr>
          <a:xfrm>
            <a:off x="-117071" y="2468866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RR2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85" name="직선 화살표 연결선 101">
            <a:extLst>
              <a:ext uri="{FF2B5EF4-FFF2-40B4-BE49-F238E27FC236}">
                <a16:creationId xmlns:a16="http://schemas.microsoft.com/office/drawing/2014/main" id="{575A877F-D553-3973-6739-80CABDCB1B88}"/>
              </a:ext>
            </a:extLst>
          </p:cNvPr>
          <p:cNvCxnSpPr>
            <a:cxnSpLocks/>
          </p:cNvCxnSpPr>
          <p:nvPr/>
        </p:nvCxnSpPr>
        <p:spPr>
          <a:xfrm>
            <a:off x="6678196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23</a:t>
            </a:fld>
            <a:endParaRPr lang="en-CH" b="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659A1C8-F736-EF40-AFBC-85B780BC3A6D}"/>
              </a:ext>
            </a:extLst>
          </p:cNvPr>
          <p:cNvSpPr txBox="1"/>
          <p:nvPr/>
        </p:nvSpPr>
        <p:spPr>
          <a:xfrm>
            <a:off x="-612576" y="3613924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7" name="직사각형 51">
            <a:extLst>
              <a:ext uri="{FF2B5EF4-FFF2-40B4-BE49-F238E27FC236}">
                <a16:creationId xmlns:a16="http://schemas.microsoft.com/office/drawing/2014/main" id="{B0F904ED-95A8-1742-BF56-2F64A0A75A5A}"/>
              </a:ext>
            </a:extLst>
          </p:cNvPr>
          <p:cNvSpPr/>
          <p:nvPr/>
        </p:nvSpPr>
        <p:spPr>
          <a:xfrm>
            <a:off x="4745385" y="3565566"/>
            <a:ext cx="662971" cy="404485"/>
          </a:xfrm>
          <a:prstGeom prst="rect">
            <a:avLst/>
          </a:prstGeom>
          <a:solidFill>
            <a:schemeClr val="accent6"/>
          </a:solidFill>
          <a:ln w="15875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8" name="직사각형 52">
            <a:extLst>
              <a:ext uri="{FF2B5EF4-FFF2-40B4-BE49-F238E27FC236}">
                <a16:creationId xmlns:a16="http://schemas.microsoft.com/office/drawing/2014/main" id="{DCB6BCD1-2EBF-8C43-A163-694541B10DE6}"/>
              </a:ext>
            </a:extLst>
          </p:cNvPr>
          <p:cNvSpPr/>
          <p:nvPr/>
        </p:nvSpPr>
        <p:spPr>
          <a:xfrm>
            <a:off x="5408356" y="3565567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9" name="직사각형 53">
            <a:extLst>
              <a:ext uri="{FF2B5EF4-FFF2-40B4-BE49-F238E27FC236}">
                <a16:creationId xmlns:a16="http://schemas.microsoft.com/office/drawing/2014/main" id="{F6412F78-A75E-4C41-A42B-FCD2B4ED9AA8}"/>
              </a:ext>
            </a:extLst>
          </p:cNvPr>
          <p:cNvSpPr/>
          <p:nvPr/>
        </p:nvSpPr>
        <p:spPr>
          <a:xfrm>
            <a:off x="5598381" y="3565560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DA55A0B-BE8F-5243-857F-41C80FCAF1AC}"/>
              </a:ext>
            </a:extLst>
          </p:cNvPr>
          <p:cNvSpPr txBox="1"/>
          <p:nvPr/>
        </p:nvSpPr>
        <p:spPr>
          <a:xfrm>
            <a:off x="5837908" y="3567757"/>
            <a:ext cx="155150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ECD1D93-512E-553E-2728-0EF335BF1C31}"/>
              </a:ext>
            </a:extLst>
          </p:cNvPr>
          <p:cNvSpPr/>
          <p:nvPr/>
        </p:nvSpPr>
        <p:spPr>
          <a:xfrm>
            <a:off x="27692" y="5222287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Trading the large ECC margin to reduce </a:t>
            </a:r>
            <a:r>
              <a:rPr lang="en-US" sz="2800" dirty="0" err="1">
                <a:solidFill>
                  <a:srgbClr val="357429"/>
                </a:solidFill>
                <a:latin typeface="Courier" pitchFamily="2" charset="0"/>
              </a:rPr>
              <a:t>tR</a:t>
            </a:r>
            <a:endParaRPr lang="en-US" sz="2800" dirty="0">
              <a:solidFill>
                <a:srgbClr val="357429"/>
              </a:solidFill>
              <a:latin typeface="Courier" pitchFamily="2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5A8AFF0-6732-A8BF-DBE9-944F9D8509E2}"/>
              </a:ext>
            </a:extLst>
          </p:cNvPr>
          <p:cNvSpPr txBox="1"/>
          <p:nvPr/>
        </p:nvSpPr>
        <p:spPr>
          <a:xfrm>
            <a:off x="1912413" y="2968663"/>
            <a:ext cx="217391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 anchor="ctr">
            <a:spAutoFit/>
          </a:bodyPr>
          <a:lstStyle/>
          <a:p>
            <a:pPr algn="ctr"/>
            <a:r>
              <a:rPr lang="en-US" altLang="ko-KR" sz="2000" dirty="0" err="1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tR</a:t>
            </a:r>
            <a:r>
              <a:rPr lang="en-US" altLang="ko-KR" sz="2000" i="1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’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000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=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l-GR" sz="2000" dirty="0">
                <a:solidFill>
                  <a:srgbClr val="357429"/>
                </a:solidFill>
                <a:latin typeface="Cambria" panose="02040503050406030204" pitchFamily="18" charset="0"/>
              </a:rPr>
              <a:t>α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cs typeface="Courier New" panose="02070309020205020404" pitchFamily="49" charset="0"/>
              </a:rPr>
              <a:t>×</a:t>
            </a:r>
            <a:r>
              <a:rPr lang="en-US" altLang="ko-KR" sz="2000" dirty="0" err="1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tR</a:t>
            </a:r>
            <a:endParaRPr lang="ko-KR" altLang="en-US" sz="2000" dirty="0">
              <a:solidFill>
                <a:srgbClr val="357429"/>
              </a:solidFill>
              <a:latin typeface="Courier" pitchFamily="2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28B6262-684E-8282-FD55-F397E66C2EDC}"/>
              </a:ext>
            </a:extLst>
          </p:cNvPr>
          <p:cNvCxnSpPr>
            <a:cxnSpLocks/>
          </p:cNvCxnSpPr>
          <p:nvPr/>
        </p:nvCxnSpPr>
        <p:spPr>
          <a:xfrm flipV="1">
            <a:off x="3127837" y="2213632"/>
            <a:ext cx="110864" cy="681047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2D7CBF13-F888-7B67-D66F-BC93F9784CAE}"/>
              </a:ext>
            </a:extLst>
          </p:cNvPr>
          <p:cNvCxnSpPr>
            <a:cxnSpLocks/>
          </p:cNvCxnSpPr>
          <p:nvPr/>
        </p:nvCxnSpPr>
        <p:spPr>
          <a:xfrm flipV="1">
            <a:off x="3326444" y="2629214"/>
            <a:ext cx="540372" cy="280484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F39F4A03-A46D-1686-26A1-81E86B45C3D1}"/>
              </a:ext>
            </a:extLst>
          </p:cNvPr>
          <p:cNvCxnSpPr>
            <a:cxnSpLocks/>
          </p:cNvCxnSpPr>
          <p:nvPr/>
        </p:nvCxnSpPr>
        <p:spPr>
          <a:xfrm>
            <a:off x="3802333" y="3164948"/>
            <a:ext cx="788339" cy="193253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5969A16A-F693-0C4B-0735-60C4CDB704F4}"/>
              </a:ext>
            </a:extLst>
          </p:cNvPr>
          <p:cNvCxnSpPr>
            <a:cxnSpLocks/>
          </p:cNvCxnSpPr>
          <p:nvPr/>
        </p:nvCxnSpPr>
        <p:spPr>
          <a:xfrm>
            <a:off x="3678350" y="3339787"/>
            <a:ext cx="1398520" cy="443783"/>
          </a:xfrm>
          <a:prstGeom prst="line">
            <a:avLst/>
          </a:prstGeom>
          <a:ln w="12700">
            <a:solidFill>
              <a:srgbClr val="357429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2DB5CAC7-9B14-6683-0B69-B70C871CB394}"/>
              </a:ext>
            </a:extLst>
          </p:cNvPr>
          <p:cNvSpPr txBox="1"/>
          <p:nvPr/>
        </p:nvSpPr>
        <p:spPr>
          <a:xfrm>
            <a:off x="5298671" y="2020863"/>
            <a:ext cx="79088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B91B2-80B5-FAC8-FBD5-DDD2C7050F29}"/>
              </a:ext>
            </a:extLst>
          </p:cNvPr>
          <p:cNvSpPr txBox="1"/>
          <p:nvPr/>
        </p:nvSpPr>
        <p:spPr>
          <a:xfrm>
            <a:off x="6285356" y="3167135"/>
            <a:ext cx="115607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N-1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EE07478-2934-F85F-4068-C4603E246A16}"/>
              </a:ext>
            </a:extLst>
          </p:cNvPr>
          <p:cNvSpPr txBox="1"/>
          <p:nvPr/>
        </p:nvSpPr>
        <p:spPr>
          <a:xfrm>
            <a:off x="5945293" y="2422699"/>
            <a:ext cx="78125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C043044-77CA-3E66-6CAB-FAC0A0C0F7A4}"/>
              </a:ext>
            </a:extLst>
          </p:cNvPr>
          <p:cNvSpPr txBox="1"/>
          <p:nvPr/>
        </p:nvSpPr>
        <p:spPr>
          <a:xfrm>
            <a:off x="6975849" y="3567757"/>
            <a:ext cx="8162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</a:t>
            </a:r>
            <a:r>
              <a:rPr lang="en-US" sz="2000" i="1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endParaRPr lang="en-US" sz="2000" baseline="-25000" dirty="0">
              <a:solidFill>
                <a:srgbClr val="7030A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E1EBBCE-E30A-906C-F677-5D2FE7C87B1F}"/>
              </a:ext>
            </a:extLst>
          </p:cNvPr>
          <p:cNvSpPr/>
          <p:nvPr/>
        </p:nvSpPr>
        <p:spPr>
          <a:xfrm>
            <a:off x="27692" y="5748227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  <a:sym typeface="Wingdings" pitchFamily="2" charset="2"/>
              </a:rPr>
              <a:t> Further reduction in the read-retry latency</a:t>
            </a:r>
            <a:endParaRPr lang="en-US" sz="2800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FF03B77-225B-29B9-BE26-2C1FB91C90D1}"/>
              </a:ext>
            </a:extLst>
          </p:cNvPr>
          <p:cNvSpPr txBox="1"/>
          <p:nvPr/>
        </p:nvSpPr>
        <p:spPr>
          <a:xfrm>
            <a:off x="2663455" y="4796489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kumimoji="0" lang="en-US" altLang="ko-KR" sz="2000" i="1" u="non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=</a:t>
            </a:r>
            <a:r>
              <a:rPr lang="en-US" altLang="ko-KR" sz="2000" i="1" kern="0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ourier New" panose="02070309020205020404" pitchFamily="49" charset="0"/>
              </a:rPr>
              <a:t> N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×</a:t>
            </a:r>
            <a:r>
              <a:rPr lang="el-GR" sz="2000" dirty="0">
                <a:solidFill>
                  <a:srgbClr val="C00000"/>
                </a:solidFill>
                <a:latin typeface="Cambria" panose="02040503050406030204" pitchFamily="18" charset="0"/>
              </a:rPr>
              <a:t>α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cs typeface="Courier New" panose="02070309020205020404" pitchFamily="49" charset="0"/>
              </a:rPr>
              <a:t>×</a:t>
            </a:r>
            <a:r>
              <a:rPr kumimoji="0" lang="en-US" altLang="ko-KR" sz="2000" i="0" u="none" kern="0" cap="none" spc="0" normalizeH="0" baseline="0" noProof="0" dirty="0" err="1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tR+tDMA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+</a:t>
            </a:r>
            <a:r>
              <a:rPr lang="en-US" altLang="ko-KR" sz="2000" kern="0" dirty="0" err="1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kumimoji="0" lang="ko-KR" altLang="en-US" sz="2000" i="0" u="non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107" name="직선 화살표 연결선 101">
            <a:extLst>
              <a:ext uri="{FF2B5EF4-FFF2-40B4-BE49-F238E27FC236}">
                <a16:creationId xmlns:a16="http://schemas.microsoft.com/office/drawing/2014/main" id="{931A70DB-C70A-6E38-60F4-95DFCE6DA40D}"/>
              </a:ext>
            </a:extLst>
          </p:cNvPr>
          <p:cNvCxnSpPr>
            <a:cxnSpLocks/>
          </p:cNvCxnSpPr>
          <p:nvPr/>
        </p:nvCxnSpPr>
        <p:spPr>
          <a:xfrm>
            <a:off x="5837512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12" name="직선 연결선 102">
            <a:extLst>
              <a:ext uri="{FF2B5EF4-FFF2-40B4-BE49-F238E27FC236}">
                <a16:creationId xmlns:a16="http://schemas.microsoft.com/office/drawing/2014/main" id="{2121C410-25A7-57E6-8ADA-B4138EA048D4}"/>
              </a:ext>
            </a:extLst>
          </p:cNvPr>
          <p:cNvCxnSpPr>
            <a:cxnSpLocks/>
          </p:cNvCxnSpPr>
          <p:nvPr/>
        </p:nvCxnSpPr>
        <p:spPr>
          <a:xfrm>
            <a:off x="5837512" y="4267764"/>
            <a:ext cx="840684" cy="0"/>
          </a:xfrm>
          <a:prstGeom prst="line">
            <a:avLst/>
          </a:prstGeom>
          <a:noFill/>
          <a:ln w="12700" cap="flat" cmpd="sng" algn="ctr">
            <a:solidFill>
              <a:srgbClr val="084483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25047A84-F07E-EDA1-1C9F-092B483231C8}"/>
              </a:ext>
            </a:extLst>
          </p:cNvPr>
          <p:cNvSpPr txBox="1"/>
          <p:nvPr/>
        </p:nvSpPr>
        <p:spPr>
          <a:xfrm>
            <a:off x="5171481" y="4495819"/>
            <a:ext cx="2630438" cy="615553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Latency</a:t>
            </a:r>
          </a:p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Reduction</a:t>
            </a:r>
            <a:endParaRPr lang="ko-KR" altLang="en-US" sz="2000" dirty="0">
              <a:solidFill>
                <a:srgbClr val="084483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819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Adaptive Read-Retry (AR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A86C21B-F826-F04B-B6B5-23950E2E520E}"/>
              </a:ext>
            </a:extLst>
          </p:cNvPr>
          <p:cNvSpPr txBox="1"/>
          <p:nvPr/>
        </p:nvSpPr>
        <p:spPr>
          <a:xfrm>
            <a:off x="-117071" y="2067030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RR1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6" name="직사각형 47">
            <a:extLst>
              <a:ext uri="{FF2B5EF4-FFF2-40B4-BE49-F238E27FC236}">
                <a16:creationId xmlns:a16="http://schemas.microsoft.com/office/drawing/2014/main" id="{C32C9A9B-C5F8-1344-AABA-C3D2595C0720}"/>
              </a:ext>
            </a:extLst>
          </p:cNvPr>
          <p:cNvSpPr/>
          <p:nvPr/>
        </p:nvSpPr>
        <p:spPr>
          <a:xfrm>
            <a:off x="3559269" y="2018676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7" name="직사각형 48">
            <a:extLst>
              <a:ext uri="{FF2B5EF4-FFF2-40B4-BE49-F238E27FC236}">
                <a16:creationId xmlns:a16="http://schemas.microsoft.com/office/drawing/2014/main" id="{C11C2938-18E1-0648-A5E3-F59F81090810}"/>
              </a:ext>
            </a:extLst>
          </p:cNvPr>
          <p:cNvSpPr/>
          <p:nvPr/>
        </p:nvSpPr>
        <p:spPr>
          <a:xfrm>
            <a:off x="3749294" y="2018681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EF5609-B2C4-4349-BE75-E2DB8C377118}"/>
              </a:ext>
            </a:extLst>
          </p:cNvPr>
          <p:cNvSpPr txBox="1"/>
          <p:nvPr/>
        </p:nvSpPr>
        <p:spPr>
          <a:xfrm>
            <a:off x="3993669" y="2020863"/>
            <a:ext cx="150333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173</a:t>
            </a:r>
          </a:p>
        </p:txBody>
      </p: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C0A287A-5547-9A42-AC0D-47460CC3A15C}"/>
              </a:ext>
            </a:extLst>
          </p:cNvPr>
          <p:cNvSpPr txBox="1"/>
          <p:nvPr/>
        </p:nvSpPr>
        <p:spPr>
          <a:xfrm>
            <a:off x="-612576" y="3213302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RR(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 – 1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4" name="직사각형 97">
            <a:extLst>
              <a:ext uri="{FF2B5EF4-FFF2-40B4-BE49-F238E27FC236}">
                <a16:creationId xmlns:a16="http://schemas.microsoft.com/office/drawing/2014/main" id="{06CB87D3-188A-C345-9600-BBFAC0837C6A}"/>
              </a:ext>
            </a:extLst>
          </p:cNvPr>
          <p:cNvSpPr/>
          <p:nvPr/>
        </p:nvSpPr>
        <p:spPr>
          <a:xfrm rot="5460000">
            <a:off x="502029" y="2689848"/>
            <a:ext cx="388773" cy="61024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0" name="직사각형 60">
            <a:extLst>
              <a:ext uri="{FF2B5EF4-FFF2-40B4-BE49-F238E27FC236}">
                <a16:creationId xmlns:a16="http://schemas.microsoft.com/office/drawing/2014/main" id="{5FACB5C4-5293-2B43-AA65-D91AE4E4B1BB}"/>
              </a:ext>
            </a:extLst>
          </p:cNvPr>
          <p:cNvSpPr/>
          <p:nvPr/>
        </p:nvSpPr>
        <p:spPr>
          <a:xfrm>
            <a:off x="4741929" y="3164948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1" name="직사각형 61">
            <a:extLst>
              <a:ext uri="{FF2B5EF4-FFF2-40B4-BE49-F238E27FC236}">
                <a16:creationId xmlns:a16="http://schemas.microsoft.com/office/drawing/2014/main" id="{6C0B8EF8-6ED1-894A-B4DB-E871B28B1670}"/>
              </a:ext>
            </a:extLst>
          </p:cNvPr>
          <p:cNvSpPr/>
          <p:nvPr/>
        </p:nvSpPr>
        <p:spPr>
          <a:xfrm>
            <a:off x="4931954" y="3164948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7" name="직사각형 87">
            <a:extLst>
              <a:ext uri="{FF2B5EF4-FFF2-40B4-BE49-F238E27FC236}">
                <a16:creationId xmlns:a16="http://schemas.microsoft.com/office/drawing/2014/main" id="{E62C594C-3B60-3345-AF73-C65E60EA0F78}"/>
              </a:ext>
            </a:extLst>
          </p:cNvPr>
          <p:cNvSpPr/>
          <p:nvPr/>
        </p:nvSpPr>
        <p:spPr>
          <a:xfrm>
            <a:off x="4376142" y="2800585"/>
            <a:ext cx="362331" cy="38877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80" name="직선 연결선 102">
            <a:extLst>
              <a:ext uri="{FF2B5EF4-FFF2-40B4-BE49-F238E27FC236}">
                <a16:creationId xmlns:a16="http://schemas.microsoft.com/office/drawing/2014/main" id="{401A9DF0-B3FC-8440-A8F2-25A5AE2CD35B}"/>
              </a:ext>
            </a:extLst>
          </p:cNvPr>
          <p:cNvCxnSpPr>
            <a:cxnSpLocks/>
          </p:cNvCxnSpPr>
          <p:nvPr/>
        </p:nvCxnSpPr>
        <p:spPr>
          <a:xfrm>
            <a:off x="2912642" y="4267764"/>
            <a:ext cx="2925266" cy="0"/>
          </a:xfrm>
          <a:prstGeom prst="line">
            <a:avLst/>
          </a:prstGeom>
          <a:noFill/>
          <a:ln w="12700" cap="flat" cmpd="sng" algn="ctr">
            <a:solidFill>
              <a:srgbClr val="357429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9B9B69E-A562-A140-949F-65C0B44523BC}"/>
              </a:ext>
            </a:extLst>
          </p:cNvPr>
          <p:cNvSpPr txBox="1"/>
          <p:nvPr/>
        </p:nvSpPr>
        <p:spPr>
          <a:xfrm>
            <a:off x="3743028" y="4106017"/>
            <a:ext cx="1290747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tRETRY</a:t>
            </a:r>
            <a:r>
              <a:rPr kumimoji="0" lang="en-US" altLang="ko-KR" sz="2000" i="0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’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98FE7F0-566A-6347-AFB8-9784FCAE755C}"/>
              </a:ext>
            </a:extLst>
          </p:cNvPr>
          <p:cNvSpPr txBox="1"/>
          <p:nvPr/>
        </p:nvSpPr>
        <p:spPr>
          <a:xfrm>
            <a:off x="5171482" y="3167135"/>
            <a:ext cx="15067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87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0E6B66-57DF-184E-9E58-648C48911C05}"/>
              </a:ext>
            </a:extLst>
          </p:cNvPr>
          <p:cNvSpPr txBox="1"/>
          <p:nvPr/>
        </p:nvSpPr>
        <p:spPr>
          <a:xfrm>
            <a:off x="2663455" y="4456765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altLang="ko-KR" sz="2000" i="1" strike="sngStrike" kern="0" dirty="0">
                <a:solidFill>
                  <a:schemeClr val="bg1">
                    <a:lumMod val="50000"/>
                  </a:schemeClr>
                </a:solidFill>
                <a:latin typeface="Courier" pitchFamily="2" charset="0"/>
                <a:cs typeface="Courier New" panose="02070309020205020404" pitchFamily="49" charset="0"/>
              </a:rPr>
              <a:t>=</a:t>
            </a:r>
            <a:r>
              <a:rPr lang="en-US" altLang="ko-KR" sz="2000" i="1" strike="sngStrike" kern="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2000" i="1" strike="sngStrike" kern="0" dirty="0" err="1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N</a:t>
            </a:r>
            <a:r>
              <a:rPr lang="en-US" altLang="ko-KR" sz="2000" strike="sngStrike" kern="0" dirty="0" err="1">
                <a:solidFill>
                  <a:schemeClr val="bg1">
                    <a:lumMod val="50000"/>
                  </a:schemeClr>
                </a:solidFill>
                <a:latin typeface="Courier" pitchFamily="2" charset="0"/>
                <a:cs typeface="Courier New" panose="02070309020205020404" pitchFamily="49" charset="0"/>
              </a:rPr>
              <a:t>×tR+tDMA+tECC</a:t>
            </a:r>
            <a:endParaRPr lang="ko-KR" altLang="en-US" sz="2000" strike="sngStrike" kern="0" dirty="0">
              <a:solidFill>
                <a:schemeClr val="bg1">
                  <a:lumMod val="50000"/>
                </a:schemeClr>
              </a:solidFill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92" name="직사각형 47">
            <a:extLst>
              <a:ext uri="{FF2B5EF4-FFF2-40B4-BE49-F238E27FC236}">
                <a16:creationId xmlns:a16="http://schemas.microsoft.com/office/drawing/2014/main" id="{22B26D93-79A1-AF48-B414-1AD0F65F9857}"/>
              </a:ext>
            </a:extLst>
          </p:cNvPr>
          <p:cNvSpPr/>
          <p:nvPr/>
        </p:nvSpPr>
        <p:spPr>
          <a:xfrm>
            <a:off x="4220966" y="2420505"/>
            <a:ext cx="191694" cy="404484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3" name="직사각형 48">
            <a:extLst>
              <a:ext uri="{FF2B5EF4-FFF2-40B4-BE49-F238E27FC236}">
                <a16:creationId xmlns:a16="http://schemas.microsoft.com/office/drawing/2014/main" id="{C7C76533-4345-E349-BB9B-2A314534032B}"/>
              </a:ext>
            </a:extLst>
          </p:cNvPr>
          <p:cNvSpPr/>
          <p:nvPr/>
        </p:nvSpPr>
        <p:spPr>
          <a:xfrm>
            <a:off x="4410991" y="2420499"/>
            <a:ext cx="239527" cy="404484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CBC9B0E-1977-544B-8CD6-46A8EAC6A119}"/>
              </a:ext>
            </a:extLst>
          </p:cNvPr>
          <p:cNvSpPr txBox="1"/>
          <p:nvPr/>
        </p:nvSpPr>
        <p:spPr>
          <a:xfrm>
            <a:off x="4650518" y="2422699"/>
            <a:ext cx="148504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118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7C69579-6F3B-2C41-A7E7-25789D52447F}"/>
              </a:ext>
            </a:extLst>
          </p:cNvPr>
          <p:cNvSpPr txBox="1"/>
          <p:nvPr/>
        </p:nvSpPr>
        <p:spPr>
          <a:xfrm>
            <a:off x="-117071" y="2468866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RR2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85" name="직선 화살표 연결선 101">
            <a:extLst>
              <a:ext uri="{FF2B5EF4-FFF2-40B4-BE49-F238E27FC236}">
                <a16:creationId xmlns:a16="http://schemas.microsoft.com/office/drawing/2014/main" id="{575A877F-D553-3973-6739-80CABDCB1B88}"/>
              </a:ext>
            </a:extLst>
          </p:cNvPr>
          <p:cNvCxnSpPr>
            <a:cxnSpLocks/>
          </p:cNvCxnSpPr>
          <p:nvPr/>
        </p:nvCxnSpPr>
        <p:spPr>
          <a:xfrm>
            <a:off x="6678196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24</a:t>
            </a:fld>
            <a:endParaRPr lang="en-CH" b="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659A1C8-F736-EF40-AFBC-85B780BC3A6D}"/>
              </a:ext>
            </a:extLst>
          </p:cNvPr>
          <p:cNvSpPr txBox="1"/>
          <p:nvPr/>
        </p:nvSpPr>
        <p:spPr>
          <a:xfrm>
            <a:off x="-612576" y="3613924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8" name="직사각형 52">
            <a:extLst>
              <a:ext uri="{FF2B5EF4-FFF2-40B4-BE49-F238E27FC236}">
                <a16:creationId xmlns:a16="http://schemas.microsoft.com/office/drawing/2014/main" id="{DCB6BCD1-2EBF-8C43-A163-694541B10DE6}"/>
              </a:ext>
            </a:extLst>
          </p:cNvPr>
          <p:cNvSpPr/>
          <p:nvPr/>
        </p:nvSpPr>
        <p:spPr>
          <a:xfrm>
            <a:off x="5408356" y="3565567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9" name="직사각형 53">
            <a:extLst>
              <a:ext uri="{FF2B5EF4-FFF2-40B4-BE49-F238E27FC236}">
                <a16:creationId xmlns:a16="http://schemas.microsoft.com/office/drawing/2014/main" id="{F6412F78-A75E-4C41-A42B-FCD2B4ED9AA8}"/>
              </a:ext>
            </a:extLst>
          </p:cNvPr>
          <p:cNvSpPr/>
          <p:nvPr/>
        </p:nvSpPr>
        <p:spPr>
          <a:xfrm>
            <a:off x="5598381" y="3565560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ECD1D93-512E-553E-2728-0EF335BF1C31}"/>
              </a:ext>
            </a:extLst>
          </p:cNvPr>
          <p:cNvSpPr/>
          <p:nvPr/>
        </p:nvSpPr>
        <p:spPr>
          <a:xfrm>
            <a:off x="27692" y="5222287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AR</a:t>
            </a:r>
            <a:r>
              <a:rPr lang="en-US" sz="2800" baseline="30000" dirty="0">
                <a:solidFill>
                  <a:srgbClr val="357429"/>
                </a:solidFill>
                <a:latin typeface="Avenir Next Medium" panose="020B0503020202020204" pitchFamily="34" charset="0"/>
              </a:rPr>
              <a:t>2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reduces </a:t>
            </a:r>
            <a:r>
              <a:rPr lang="en-US" sz="2800" dirty="0" err="1">
                <a:solidFill>
                  <a:srgbClr val="357429"/>
                </a:solidFill>
                <a:latin typeface="Courier" pitchFamily="2" charset="0"/>
              </a:rPr>
              <a:t>tR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in every retry step</a:t>
            </a:r>
            <a:endParaRPr lang="en-US" sz="2800" dirty="0">
              <a:solidFill>
                <a:srgbClr val="357429"/>
              </a:solidFill>
              <a:latin typeface="Courier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DB5CAC7-9B14-6683-0B69-B70C871CB394}"/>
              </a:ext>
            </a:extLst>
          </p:cNvPr>
          <p:cNvSpPr txBox="1"/>
          <p:nvPr/>
        </p:nvSpPr>
        <p:spPr>
          <a:xfrm>
            <a:off x="5298671" y="2020863"/>
            <a:ext cx="79088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B91B2-80B5-FAC8-FBD5-DDD2C7050F29}"/>
              </a:ext>
            </a:extLst>
          </p:cNvPr>
          <p:cNvSpPr txBox="1"/>
          <p:nvPr/>
        </p:nvSpPr>
        <p:spPr>
          <a:xfrm>
            <a:off x="6285356" y="3167135"/>
            <a:ext cx="1156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N-1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EE07478-2934-F85F-4068-C4603E246A16}"/>
              </a:ext>
            </a:extLst>
          </p:cNvPr>
          <p:cNvSpPr txBox="1"/>
          <p:nvPr/>
        </p:nvSpPr>
        <p:spPr>
          <a:xfrm>
            <a:off x="5945293" y="2422699"/>
            <a:ext cx="78125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FF03B77-225B-29B9-BE26-2C1FB91C90D1}"/>
              </a:ext>
            </a:extLst>
          </p:cNvPr>
          <p:cNvSpPr txBox="1"/>
          <p:nvPr/>
        </p:nvSpPr>
        <p:spPr>
          <a:xfrm>
            <a:off x="2663455" y="4796489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kumimoji="0" lang="en-US" altLang="ko-KR" sz="2000" i="1" u="non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=</a:t>
            </a:r>
            <a:r>
              <a:rPr lang="en-US" altLang="ko-KR" sz="2000" i="1" kern="0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ourier New" panose="02070309020205020404" pitchFamily="49" charset="0"/>
              </a:rPr>
              <a:t> N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×</a:t>
            </a:r>
            <a:r>
              <a:rPr lang="el-GR" sz="2000" dirty="0">
                <a:solidFill>
                  <a:srgbClr val="C00000"/>
                </a:solidFill>
                <a:latin typeface="Cambria" panose="02040503050406030204" pitchFamily="18" charset="0"/>
              </a:rPr>
              <a:t>α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cs typeface="Courier New" panose="02070309020205020404" pitchFamily="49" charset="0"/>
              </a:rPr>
              <a:t>×</a:t>
            </a:r>
            <a:r>
              <a:rPr kumimoji="0" lang="en-US" altLang="ko-KR" sz="2000" i="0" u="none" kern="0" cap="none" spc="0" normalizeH="0" baseline="0" noProof="0" dirty="0" err="1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tR+tDMA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+</a:t>
            </a:r>
            <a:r>
              <a:rPr lang="en-US" altLang="ko-KR" sz="2000" kern="0" dirty="0" err="1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kumimoji="0" lang="ko-KR" altLang="en-US" sz="2000" i="0" u="non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107" name="직선 화살표 연결선 101">
            <a:extLst>
              <a:ext uri="{FF2B5EF4-FFF2-40B4-BE49-F238E27FC236}">
                <a16:creationId xmlns:a16="http://schemas.microsoft.com/office/drawing/2014/main" id="{931A70DB-C70A-6E38-60F4-95DFCE6DA40D}"/>
              </a:ext>
            </a:extLst>
          </p:cNvPr>
          <p:cNvCxnSpPr>
            <a:cxnSpLocks/>
          </p:cNvCxnSpPr>
          <p:nvPr/>
        </p:nvCxnSpPr>
        <p:spPr>
          <a:xfrm>
            <a:off x="5837512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12" name="직선 연결선 102">
            <a:extLst>
              <a:ext uri="{FF2B5EF4-FFF2-40B4-BE49-F238E27FC236}">
                <a16:creationId xmlns:a16="http://schemas.microsoft.com/office/drawing/2014/main" id="{2121C410-25A7-57E6-8ADA-B4138EA048D4}"/>
              </a:ext>
            </a:extLst>
          </p:cNvPr>
          <p:cNvCxnSpPr>
            <a:cxnSpLocks/>
          </p:cNvCxnSpPr>
          <p:nvPr/>
        </p:nvCxnSpPr>
        <p:spPr>
          <a:xfrm>
            <a:off x="5837512" y="4267764"/>
            <a:ext cx="840684" cy="0"/>
          </a:xfrm>
          <a:prstGeom prst="line">
            <a:avLst/>
          </a:prstGeom>
          <a:noFill/>
          <a:ln w="12700" cap="flat" cmpd="sng" algn="ctr">
            <a:solidFill>
              <a:srgbClr val="084483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25047A84-F07E-EDA1-1C9F-092B483231C8}"/>
              </a:ext>
            </a:extLst>
          </p:cNvPr>
          <p:cNvSpPr txBox="1"/>
          <p:nvPr/>
        </p:nvSpPr>
        <p:spPr>
          <a:xfrm>
            <a:off x="5171481" y="4495819"/>
            <a:ext cx="2630438" cy="615553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Latency</a:t>
            </a:r>
          </a:p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Reduction</a:t>
            </a:r>
            <a:endParaRPr lang="ko-KR" altLang="en-US" sz="2000" dirty="0">
              <a:solidFill>
                <a:srgbClr val="084483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DA55A0B-BE8F-5243-857F-41C80FCAF1AC}"/>
              </a:ext>
            </a:extLst>
          </p:cNvPr>
          <p:cNvSpPr txBox="1"/>
          <p:nvPr/>
        </p:nvSpPr>
        <p:spPr>
          <a:xfrm>
            <a:off x="5837908" y="3567757"/>
            <a:ext cx="155150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C043044-77CA-3E66-6CAB-FAC0A0C0F7A4}"/>
              </a:ext>
            </a:extLst>
          </p:cNvPr>
          <p:cNvSpPr txBox="1"/>
          <p:nvPr/>
        </p:nvSpPr>
        <p:spPr>
          <a:xfrm>
            <a:off x="6975849" y="3567757"/>
            <a:ext cx="8162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</a:t>
            </a:r>
            <a:r>
              <a:rPr lang="en-US" sz="2000" i="1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endParaRPr lang="en-US" sz="2000" baseline="-25000" dirty="0">
              <a:solidFill>
                <a:srgbClr val="7030A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769C8F02-45CC-F3FF-D8AB-86DC92E6B461}"/>
              </a:ext>
            </a:extLst>
          </p:cNvPr>
          <p:cNvSpPr/>
          <p:nvPr/>
        </p:nvSpPr>
        <p:spPr>
          <a:xfrm>
            <a:off x="0" y="716002"/>
            <a:ext cx="9137814" cy="43882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CE17E-C254-FCF6-CFF6-7138D324A625}"/>
              </a:ext>
            </a:extLst>
          </p:cNvPr>
          <p:cNvGrpSpPr/>
          <p:nvPr/>
        </p:nvGrpSpPr>
        <p:grpSpPr>
          <a:xfrm>
            <a:off x="1912413" y="2018675"/>
            <a:ext cx="3495943" cy="1951376"/>
            <a:chOff x="1912413" y="2018675"/>
            <a:chExt cx="3495943" cy="1951376"/>
          </a:xfrm>
        </p:grpSpPr>
        <p:sp>
          <p:nvSpPr>
            <p:cNvPr id="65" name="직사각형 46">
              <a:extLst>
                <a:ext uri="{FF2B5EF4-FFF2-40B4-BE49-F238E27FC236}">
                  <a16:creationId xmlns:a16="http://schemas.microsoft.com/office/drawing/2014/main" id="{A68CBBA6-3C81-A540-A253-0BDCE8989A3D}"/>
                </a:ext>
              </a:extLst>
            </p:cNvPr>
            <p:cNvSpPr/>
            <p:nvPr/>
          </p:nvSpPr>
          <p:spPr>
            <a:xfrm>
              <a:off x="2900546" y="2018675"/>
              <a:ext cx="662971" cy="404485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69" name="직사각형 59">
              <a:extLst>
                <a:ext uri="{FF2B5EF4-FFF2-40B4-BE49-F238E27FC236}">
                  <a16:creationId xmlns:a16="http://schemas.microsoft.com/office/drawing/2014/main" id="{05363645-36D6-E042-9CD5-273F2D546F7A}"/>
                </a:ext>
              </a:extLst>
            </p:cNvPr>
            <p:cNvSpPr/>
            <p:nvPr/>
          </p:nvSpPr>
          <p:spPr>
            <a:xfrm>
              <a:off x="3783459" y="3164948"/>
              <a:ext cx="958470" cy="404485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2" name="직사각형 70">
              <a:extLst>
                <a:ext uri="{FF2B5EF4-FFF2-40B4-BE49-F238E27FC236}">
                  <a16:creationId xmlns:a16="http://schemas.microsoft.com/office/drawing/2014/main" id="{C40D06FC-B6CB-3547-893C-C22CCEFBA804}"/>
                </a:ext>
              </a:extLst>
            </p:cNvPr>
            <p:cNvSpPr/>
            <p:nvPr/>
          </p:nvSpPr>
          <p:spPr>
            <a:xfrm>
              <a:off x="3750605" y="3122476"/>
              <a:ext cx="817936" cy="489429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1" name="직사각형 46">
              <a:extLst>
                <a:ext uri="{FF2B5EF4-FFF2-40B4-BE49-F238E27FC236}">
                  <a16:creationId xmlns:a16="http://schemas.microsoft.com/office/drawing/2014/main" id="{4498DDAC-602D-BB4B-A639-21C224FC1D19}"/>
                </a:ext>
              </a:extLst>
            </p:cNvPr>
            <p:cNvSpPr/>
            <p:nvPr/>
          </p:nvSpPr>
          <p:spPr>
            <a:xfrm>
              <a:off x="3570328" y="2420503"/>
              <a:ext cx="662971" cy="404484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57" name="직사각형 51">
              <a:extLst>
                <a:ext uri="{FF2B5EF4-FFF2-40B4-BE49-F238E27FC236}">
                  <a16:creationId xmlns:a16="http://schemas.microsoft.com/office/drawing/2014/main" id="{B0F904ED-95A8-1742-BF56-2F64A0A75A5A}"/>
                </a:ext>
              </a:extLst>
            </p:cNvPr>
            <p:cNvSpPr/>
            <p:nvPr/>
          </p:nvSpPr>
          <p:spPr>
            <a:xfrm>
              <a:off x="4745385" y="3565566"/>
              <a:ext cx="662971" cy="404485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5A8AFF0-6732-A8BF-DBE9-944F9D8509E2}"/>
                </a:ext>
              </a:extLst>
            </p:cNvPr>
            <p:cNvSpPr txBox="1"/>
            <p:nvPr/>
          </p:nvSpPr>
          <p:spPr>
            <a:xfrm>
              <a:off x="1912413" y="2968663"/>
              <a:ext cx="217391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0" rIns="0" bIns="0" rtlCol="0" anchor="ctr">
              <a:spAutoFit/>
            </a:bodyPr>
            <a:lstStyle/>
            <a:p>
              <a:pPr algn="ctr"/>
              <a:r>
                <a:rPr lang="en-US" altLang="ko-KR" sz="2000" dirty="0" err="1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tR</a:t>
              </a:r>
              <a:r>
                <a:rPr lang="en-US" altLang="ko-KR" sz="2000" i="1" dirty="0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’</a:t>
              </a:r>
              <a:r>
                <a:rPr lang="en-US" altLang="ko-KR" sz="2000" i="1" dirty="0">
                  <a:solidFill>
                    <a:srgbClr val="357429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US" altLang="ko-KR" sz="2000" dirty="0">
                  <a:solidFill>
                    <a:srgbClr val="357429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=</a:t>
              </a:r>
              <a:r>
                <a:rPr lang="en-US" altLang="ko-KR" sz="2000" i="1" dirty="0">
                  <a:solidFill>
                    <a:srgbClr val="357429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l-GR" sz="2000" dirty="0">
                  <a:solidFill>
                    <a:srgbClr val="357429"/>
                  </a:solidFill>
                  <a:latin typeface="Cambria" panose="02040503050406030204" pitchFamily="18" charset="0"/>
                </a:rPr>
                <a:t>α</a:t>
              </a:r>
              <a:r>
                <a:rPr lang="en-US" altLang="ko-KR" sz="2000" kern="0" dirty="0">
                  <a:solidFill>
                    <a:srgbClr val="357429"/>
                  </a:solidFill>
                  <a:latin typeface="Courier" pitchFamily="2" charset="0"/>
                  <a:cs typeface="Courier New" panose="02070309020205020404" pitchFamily="49" charset="0"/>
                </a:rPr>
                <a:t>×</a:t>
              </a:r>
              <a:r>
                <a:rPr lang="en-US" altLang="ko-KR" sz="2000" dirty="0" err="1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tR</a:t>
              </a:r>
              <a:endParaRPr lang="ko-KR" altLang="en-US" sz="200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28B6262-684E-8282-FD55-F397E66C2E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7837" y="2213632"/>
              <a:ext cx="110864" cy="681047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D7CBF13-F888-7B67-D66F-BC93F9784C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26444" y="2629214"/>
              <a:ext cx="540372" cy="280484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F39F4A03-A46D-1686-26A1-81E86B45C3D1}"/>
                </a:ext>
              </a:extLst>
            </p:cNvPr>
            <p:cNvCxnSpPr>
              <a:cxnSpLocks/>
            </p:cNvCxnSpPr>
            <p:nvPr/>
          </p:nvCxnSpPr>
          <p:spPr>
            <a:xfrm>
              <a:off x="3802333" y="3164948"/>
              <a:ext cx="788339" cy="193253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969A16A-F693-0C4B-0735-60C4CDB704F4}"/>
                </a:ext>
              </a:extLst>
            </p:cNvPr>
            <p:cNvCxnSpPr>
              <a:cxnSpLocks/>
            </p:cNvCxnSpPr>
            <p:nvPr/>
          </p:nvCxnSpPr>
          <p:spPr>
            <a:xfrm>
              <a:off x="3678350" y="3339787"/>
              <a:ext cx="1398520" cy="443783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47267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Adaptive Read-Retry (AR</a:t>
            </a:r>
            <a:r>
              <a:rPr lang="en-CH" baseline="30000" dirty="0"/>
              <a:t>2</a:t>
            </a:r>
            <a:r>
              <a:rPr lang="en-CH" dirty="0"/>
              <a:t>): Key Idea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1372EC4-7D9C-E846-B7BB-771C5B44D230}"/>
              </a:ext>
            </a:extLst>
          </p:cNvPr>
          <p:cNvSpPr txBox="1"/>
          <p:nvPr/>
        </p:nvSpPr>
        <p:spPr>
          <a:xfrm>
            <a:off x="849159" y="1132986"/>
            <a:ext cx="2358960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chemeClr val="accent6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lang="ko-KR" altLang="en-US" sz="2000" dirty="0">
              <a:solidFill>
                <a:schemeClr val="accent6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FAEE985-E258-8944-A69B-62805BEEE86E}"/>
              </a:ext>
            </a:extLst>
          </p:cNvPr>
          <p:cNvSpPr txBox="1"/>
          <p:nvPr/>
        </p:nvSpPr>
        <p:spPr>
          <a:xfrm>
            <a:off x="2516392" y="1132986"/>
            <a:ext cx="974977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 err="1">
                <a:solidFill>
                  <a:srgbClr val="D77A0B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lang="ko-KR" altLang="en-US" sz="2000" dirty="0">
              <a:solidFill>
                <a:srgbClr val="D77A0B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49" name="직사각형 77">
            <a:extLst>
              <a:ext uri="{FF2B5EF4-FFF2-40B4-BE49-F238E27FC236}">
                <a16:creationId xmlns:a16="http://schemas.microsoft.com/office/drawing/2014/main" id="{1F1D0332-9776-F74F-BAA6-FBDCCA96B77D}"/>
              </a:ext>
            </a:extLst>
          </p:cNvPr>
          <p:cNvSpPr/>
          <p:nvPr/>
        </p:nvSpPr>
        <p:spPr>
          <a:xfrm>
            <a:off x="1119519" y="1546393"/>
            <a:ext cx="790882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75" name="직선 화살표 연결선 80">
            <a:extLst>
              <a:ext uri="{FF2B5EF4-FFF2-40B4-BE49-F238E27FC236}">
                <a16:creationId xmlns:a16="http://schemas.microsoft.com/office/drawing/2014/main" id="{D025E6C1-5157-6E4D-8843-768A3F2F1973}"/>
              </a:ext>
            </a:extLst>
          </p:cNvPr>
          <p:cNvCxnSpPr>
            <a:cxnSpLocks/>
          </p:cNvCxnSpPr>
          <p:nvPr/>
        </p:nvCxnSpPr>
        <p:spPr>
          <a:xfrm rot="21060000" flipH="1">
            <a:off x="2159530" y="1706474"/>
            <a:ext cx="369513" cy="218206"/>
          </a:xfrm>
          <a:prstGeom prst="straightConnector1">
            <a:avLst/>
          </a:prstGeom>
          <a:noFill/>
          <a:ln w="12700" cap="flat" cmpd="sng" algn="ctr">
            <a:solidFill>
              <a:srgbClr val="4472C4">
                <a:lumMod val="75000"/>
              </a:srgbClr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sp>
        <p:nvSpPr>
          <p:cNvPr id="87" name="직사각형 110">
            <a:extLst>
              <a:ext uri="{FF2B5EF4-FFF2-40B4-BE49-F238E27FC236}">
                <a16:creationId xmlns:a16="http://schemas.microsoft.com/office/drawing/2014/main" id="{98317E38-A7EE-8240-9668-47A516BBDE2C}"/>
              </a:ext>
            </a:extLst>
          </p:cNvPr>
          <p:cNvSpPr/>
          <p:nvPr/>
        </p:nvSpPr>
        <p:spPr>
          <a:xfrm>
            <a:off x="1408127" y="1546393"/>
            <a:ext cx="469581" cy="538368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B789C66A-43DA-5449-A568-574650A7B5A9}"/>
              </a:ext>
            </a:extLst>
          </p:cNvPr>
          <p:cNvSpPr txBox="1"/>
          <p:nvPr/>
        </p:nvSpPr>
        <p:spPr>
          <a:xfrm>
            <a:off x="-273072" y="1630911"/>
            <a:ext cx="1681199" cy="369332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READ</a:t>
            </a:r>
            <a:r>
              <a:rPr lang="en-US" altLang="ko-KR" sz="2000" b="1" dirty="0">
                <a:solidFill>
                  <a:prstClr val="black"/>
                </a:solidFill>
                <a:latin typeface="Cambria" panose="02040503050406030204" pitchFamily="18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ko-KR" sz="2400" dirty="0">
                <a:solidFill>
                  <a:prstClr val="black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A</a:t>
            </a:r>
            <a:endParaRPr lang="ko-KR" altLang="en-US" sz="2000" i="1" dirty="0">
              <a:solidFill>
                <a:prstClr val="black"/>
              </a:solidFill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grpSp>
        <p:nvGrpSpPr>
          <p:cNvPr id="94" name="그룹 45">
            <a:extLst>
              <a:ext uri="{FF2B5EF4-FFF2-40B4-BE49-F238E27FC236}">
                <a16:creationId xmlns:a16="http://schemas.microsoft.com/office/drawing/2014/main" id="{4C3F7165-A311-B04B-8FE5-F6A89A9C2463}"/>
              </a:ext>
            </a:extLst>
          </p:cNvPr>
          <p:cNvGrpSpPr/>
          <p:nvPr/>
        </p:nvGrpSpPr>
        <p:grpSpPr>
          <a:xfrm>
            <a:off x="1514960" y="1613335"/>
            <a:ext cx="1388022" cy="404485"/>
            <a:chOff x="1874519" y="3830320"/>
            <a:chExt cx="4230088" cy="275440"/>
          </a:xfrm>
        </p:grpSpPr>
        <p:sp>
          <p:nvSpPr>
            <p:cNvPr id="95" name="직사각형 46">
              <a:extLst>
                <a:ext uri="{FF2B5EF4-FFF2-40B4-BE49-F238E27FC236}">
                  <a16:creationId xmlns:a16="http://schemas.microsoft.com/office/drawing/2014/main" id="{B2F1BEE9-1BB0-C34D-94A8-C10833FC0A1F}"/>
                </a:ext>
              </a:extLst>
            </p:cNvPr>
            <p:cNvSpPr/>
            <p:nvPr/>
          </p:nvSpPr>
          <p:spPr>
            <a:xfrm>
              <a:off x="1874519" y="3830320"/>
              <a:ext cx="2920999" cy="275440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6" name="직사각형 47">
              <a:extLst>
                <a:ext uri="{FF2B5EF4-FFF2-40B4-BE49-F238E27FC236}">
                  <a16:creationId xmlns:a16="http://schemas.microsoft.com/office/drawing/2014/main" id="{55E9B22F-3E9C-4F49-ABE7-213C2BE02582}"/>
                </a:ext>
              </a:extLst>
            </p:cNvPr>
            <p:cNvSpPr/>
            <p:nvPr/>
          </p:nvSpPr>
          <p:spPr>
            <a:xfrm>
              <a:off x="4795518" y="3830320"/>
              <a:ext cx="584200" cy="275440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7" name="직사각형 48">
              <a:extLst>
                <a:ext uri="{FF2B5EF4-FFF2-40B4-BE49-F238E27FC236}">
                  <a16:creationId xmlns:a16="http://schemas.microsoft.com/office/drawing/2014/main" id="{85DAE2A7-3166-184E-9EBC-3F4868ADF5F5}"/>
                </a:ext>
              </a:extLst>
            </p:cNvPr>
            <p:cNvSpPr/>
            <p:nvPr/>
          </p:nvSpPr>
          <p:spPr>
            <a:xfrm>
              <a:off x="5374634" y="3830320"/>
              <a:ext cx="729973" cy="275440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</p:grp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FEB362F2-CFF3-6A40-B743-4641036CAA5D}"/>
              </a:ext>
            </a:extLst>
          </p:cNvPr>
          <p:cNvCxnSpPr>
            <a:cxnSpLocks/>
          </p:cNvCxnSpPr>
          <p:nvPr/>
        </p:nvCxnSpPr>
        <p:spPr>
          <a:xfrm>
            <a:off x="2017862" y="1471541"/>
            <a:ext cx="0" cy="371451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FC567114-D8F7-D74F-9EC7-6897ECCB24C6}"/>
              </a:ext>
            </a:extLst>
          </p:cNvPr>
          <p:cNvCxnSpPr>
            <a:cxnSpLocks/>
          </p:cNvCxnSpPr>
          <p:nvPr/>
        </p:nvCxnSpPr>
        <p:spPr>
          <a:xfrm>
            <a:off x="2782657" y="1471541"/>
            <a:ext cx="0" cy="371451"/>
          </a:xfrm>
          <a:prstGeom prst="line">
            <a:avLst/>
          </a:prstGeom>
          <a:ln w="12700">
            <a:solidFill>
              <a:srgbClr val="D77A0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110025AA-B2D2-1F4A-A2C2-9C93CD921C50}"/>
              </a:ext>
            </a:extLst>
          </p:cNvPr>
          <p:cNvSpPr txBox="1"/>
          <p:nvPr/>
        </p:nvSpPr>
        <p:spPr>
          <a:xfrm>
            <a:off x="2900191" y="1615522"/>
            <a:ext cx="16481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232</a:t>
            </a:r>
          </a:p>
        </p:txBody>
      </p:sp>
      <p:cxnSp>
        <p:nvCxnSpPr>
          <p:cNvPr id="124" name="직선 연결선 102">
            <a:extLst>
              <a:ext uri="{FF2B5EF4-FFF2-40B4-BE49-F238E27FC236}">
                <a16:creationId xmlns:a16="http://schemas.microsoft.com/office/drawing/2014/main" id="{692E3375-ABD6-F447-AC1C-76B4D7DFBA48}"/>
              </a:ext>
            </a:extLst>
          </p:cNvPr>
          <p:cNvCxnSpPr>
            <a:cxnSpLocks/>
          </p:cNvCxnSpPr>
          <p:nvPr/>
        </p:nvCxnSpPr>
        <p:spPr>
          <a:xfrm>
            <a:off x="1514960" y="4267764"/>
            <a:ext cx="1397682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26" name="TextBox 125">
            <a:extLst>
              <a:ext uri="{FF2B5EF4-FFF2-40B4-BE49-F238E27FC236}">
                <a16:creationId xmlns:a16="http://schemas.microsoft.com/office/drawing/2014/main" id="{4C42B4D3-A843-1642-8891-7F1B6D04ACBC}"/>
              </a:ext>
            </a:extLst>
          </p:cNvPr>
          <p:cNvSpPr txBox="1"/>
          <p:nvPr/>
        </p:nvSpPr>
        <p:spPr>
          <a:xfrm>
            <a:off x="1754227" y="4106017"/>
            <a:ext cx="914984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tREAD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A86C21B-F826-F04B-B6B5-23950E2E520E}"/>
              </a:ext>
            </a:extLst>
          </p:cNvPr>
          <p:cNvSpPr txBox="1"/>
          <p:nvPr/>
        </p:nvSpPr>
        <p:spPr>
          <a:xfrm>
            <a:off x="-117071" y="2067030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RR1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66" name="직사각형 47">
            <a:extLst>
              <a:ext uri="{FF2B5EF4-FFF2-40B4-BE49-F238E27FC236}">
                <a16:creationId xmlns:a16="http://schemas.microsoft.com/office/drawing/2014/main" id="{C32C9A9B-C5F8-1344-AABA-C3D2595C0720}"/>
              </a:ext>
            </a:extLst>
          </p:cNvPr>
          <p:cNvSpPr/>
          <p:nvPr/>
        </p:nvSpPr>
        <p:spPr>
          <a:xfrm>
            <a:off x="3559269" y="2018676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7" name="직사각형 48">
            <a:extLst>
              <a:ext uri="{FF2B5EF4-FFF2-40B4-BE49-F238E27FC236}">
                <a16:creationId xmlns:a16="http://schemas.microsoft.com/office/drawing/2014/main" id="{C11C2938-18E1-0648-A5E3-F59F81090810}"/>
              </a:ext>
            </a:extLst>
          </p:cNvPr>
          <p:cNvSpPr/>
          <p:nvPr/>
        </p:nvSpPr>
        <p:spPr>
          <a:xfrm>
            <a:off x="3749294" y="2018681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5EF5609-B2C4-4349-BE75-E2DB8C377118}"/>
              </a:ext>
            </a:extLst>
          </p:cNvPr>
          <p:cNvSpPr txBox="1"/>
          <p:nvPr/>
        </p:nvSpPr>
        <p:spPr>
          <a:xfrm>
            <a:off x="3993669" y="2020863"/>
            <a:ext cx="150333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173</a:t>
            </a:r>
          </a:p>
        </p:txBody>
      </p:sp>
      <p:cxnSp>
        <p:nvCxnSpPr>
          <p:cNvPr id="83" name="직선 화살표 연결선 100">
            <a:extLst>
              <a:ext uri="{FF2B5EF4-FFF2-40B4-BE49-F238E27FC236}">
                <a16:creationId xmlns:a16="http://schemas.microsoft.com/office/drawing/2014/main" id="{52CA5ECB-0CE5-3346-AD23-8FCEF4C717AB}"/>
              </a:ext>
            </a:extLst>
          </p:cNvPr>
          <p:cNvCxnSpPr>
            <a:cxnSpLocks/>
          </p:cNvCxnSpPr>
          <p:nvPr/>
        </p:nvCxnSpPr>
        <p:spPr>
          <a:xfrm>
            <a:off x="2900539" y="2086910"/>
            <a:ext cx="0" cy="2492386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22" name="직선 화살표 연결선 100">
            <a:extLst>
              <a:ext uri="{FF2B5EF4-FFF2-40B4-BE49-F238E27FC236}">
                <a16:creationId xmlns:a16="http://schemas.microsoft.com/office/drawing/2014/main" id="{A733BF5F-F7C8-0F49-97FB-D66DE18A5409}"/>
              </a:ext>
            </a:extLst>
          </p:cNvPr>
          <p:cNvCxnSpPr>
            <a:cxnSpLocks/>
          </p:cNvCxnSpPr>
          <p:nvPr/>
        </p:nvCxnSpPr>
        <p:spPr>
          <a:xfrm>
            <a:off x="1514960" y="2034554"/>
            <a:ext cx="0" cy="2544742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C0A287A-5547-9A42-AC0D-47460CC3A15C}"/>
              </a:ext>
            </a:extLst>
          </p:cNvPr>
          <p:cNvSpPr txBox="1"/>
          <p:nvPr/>
        </p:nvSpPr>
        <p:spPr>
          <a:xfrm>
            <a:off x="-612576" y="3213302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RR(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 – 1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)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4" name="직사각형 97">
            <a:extLst>
              <a:ext uri="{FF2B5EF4-FFF2-40B4-BE49-F238E27FC236}">
                <a16:creationId xmlns:a16="http://schemas.microsoft.com/office/drawing/2014/main" id="{06CB87D3-188A-C345-9600-BBFAC0837C6A}"/>
              </a:ext>
            </a:extLst>
          </p:cNvPr>
          <p:cNvSpPr/>
          <p:nvPr/>
        </p:nvSpPr>
        <p:spPr>
          <a:xfrm rot="5460000">
            <a:off x="502029" y="2689848"/>
            <a:ext cx="388773" cy="610249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0" name="직사각형 60">
            <a:extLst>
              <a:ext uri="{FF2B5EF4-FFF2-40B4-BE49-F238E27FC236}">
                <a16:creationId xmlns:a16="http://schemas.microsoft.com/office/drawing/2014/main" id="{5FACB5C4-5293-2B43-AA65-D91AE4E4B1BB}"/>
              </a:ext>
            </a:extLst>
          </p:cNvPr>
          <p:cNvSpPr/>
          <p:nvPr/>
        </p:nvSpPr>
        <p:spPr>
          <a:xfrm>
            <a:off x="4741929" y="3164948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1" name="직사각형 61">
            <a:extLst>
              <a:ext uri="{FF2B5EF4-FFF2-40B4-BE49-F238E27FC236}">
                <a16:creationId xmlns:a16="http://schemas.microsoft.com/office/drawing/2014/main" id="{6C0B8EF8-6ED1-894A-B4DB-E871B28B1670}"/>
              </a:ext>
            </a:extLst>
          </p:cNvPr>
          <p:cNvSpPr/>
          <p:nvPr/>
        </p:nvSpPr>
        <p:spPr>
          <a:xfrm>
            <a:off x="4931954" y="3164948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7" name="직사각형 87">
            <a:extLst>
              <a:ext uri="{FF2B5EF4-FFF2-40B4-BE49-F238E27FC236}">
                <a16:creationId xmlns:a16="http://schemas.microsoft.com/office/drawing/2014/main" id="{E62C594C-3B60-3345-AF73-C65E60EA0F78}"/>
              </a:ext>
            </a:extLst>
          </p:cNvPr>
          <p:cNvSpPr/>
          <p:nvPr/>
        </p:nvSpPr>
        <p:spPr>
          <a:xfrm>
            <a:off x="4376142" y="2800585"/>
            <a:ext cx="362331" cy="38877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80" name="직선 연결선 102">
            <a:extLst>
              <a:ext uri="{FF2B5EF4-FFF2-40B4-BE49-F238E27FC236}">
                <a16:creationId xmlns:a16="http://schemas.microsoft.com/office/drawing/2014/main" id="{401A9DF0-B3FC-8440-A8F2-25A5AE2CD35B}"/>
              </a:ext>
            </a:extLst>
          </p:cNvPr>
          <p:cNvCxnSpPr>
            <a:cxnSpLocks/>
          </p:cNvCxnSpPr>
          <p:nvPr/>
        </p:nvCxnSpPr>
        <p:spPr>
          <a:xfrm>
            <a:off x="2912642" y="4267764"/>
            <a:ext cx="2925266" cy="0"/>
          </a:xfrm>
          <a:prstGeom prst="line">
            <a:avLst/>
          </a:prstGeom>
          <a:noFill/>
          <a:ln w="12700" cap="flat" cmpd="sng" algn="ctr">
            <a:solidFill>
              <a:srgbClr val="357429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99B9B69E-A562-A140-949F-65C0B44523BC}"/>
              </a:ext>
            </a:extLst>
          </p:cNvPr>
          <p:cNvSpPr txBox="1"/>
          <p:nvPr/>
        </p:nvSpPr>
        <p:spPr>
          <a:xfrm>
            <a:off x="3743028" y="4106017"/>
            <a:ext cx="1290747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i="0" u="none" strike="noStrike" kern="0" cap="none" spc="0" normalizeH="0" baseline="0" noProof="0" dirty="0" err="1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tRETRY</a:t>
            </a:r>
            <a:r>
              <a:rPr kumimoji="0" lang="en-US" altLang="ko-KR" sz="2000" i="0" u="none" strike="noStrik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’</a:t>
            </a:r>
            <a:endParaRPr kumimoji="0" lang="ko-KR" altLang="en-US" sz="2000" i="0" u="none" strike="noStrik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98FE7F0-566A-6347-AFB8-9784FCAE755C}"/>
              </a:ext>
            </a:extLst>
          </p:cNvPr>
          <p:cNvSpPr txBox="1"/>
          <p:nvPr/>
        </p:nvSpPr>
        <p:spPr>
          <a:xfrm>
            <a:off x="5171482" y="3167135"/>
            <a:ext cx="150671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87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00E6B66-57DF-184E-9E58-648C48911C05}"/>
              </a:ext>
            </a:extLst>
          </p:cNvPr>
          <p:cNvSpPr txBox="1"/>
          <p:nvPr/>
        </p:nvSpPr>
        <p:spPr>
          <a:xfrm>
            <a:off x="2663455" y="4456765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altLang="ko-KR" sz="2000" i="1" strike="sngStrike" kern="0" dirty="0">
                <a:solidFill>
                  <a:schemeClr val="bg1">
                    <a:lumMod val="50000"/>
                  </a:schemeClr>
                </a:solidFill>
                <a:latin typeface="Courier" pitchFamily="2" charset="0"/>
                <a:cs typeface="Courier New" panose="02070309020205020404" pitchFamily="49" charset="0"/>
              </a:rPr>
              <a:t>=</a:t>
            </a:r>
            <a:r>
              <a:rPr lang="en-US" altLang="ko-KR" sz="2000" i="1" strike="sngStrike" kern="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 </a:t>
            </a:r>
            <a:r>
              <a:rPr lang="en-US" altLang="ko-KR" sz="2000" i="1" strike="sngStrike" kern="0" dirty="0" err="1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  <a:cs typeface="Courier New" panose="02070309020205020404" pitchFamily="49" charset="0"/>
              </a:rPr>
              <a:t>N</a:t>
            </a:r>
            <a:r>
              <a:rPr lang="en-US" altLang="ko-KR" sz="2000" strike="sngStrike" kern="0" dirty="0" err="1">
                <a:solidFill>
                  <a:schemeClr val="bg1">
                    <a:lumMod val="50000"/>
                  </a:schemeClr>
                </a:solidFill>
                <a:latin typeface="Courier" pitchFamily="2" charset="0"/>
                <a:cs typeface="Courier New" panose="02070309020205020404" pitchFamily="49" charset="0"/>
              </a:rPr>
              <a:t>×tR+tDMA+tECC</a:t>
            </a:r>
            <a:endParaRPr lang="ko-KR" altLang="en-US" sz="2000" strike="sngStrike" kern="0" dirty="0">
              <a:solidFill>
                <a:schemeClr val="bg1">
                  <a:lumMod val="50000"/>
                </a:schemeClr>
              </a:solidFill>
              <a:latin typeface="Courier" pitchFamily="2" charset="0"/>
              <a:cs typeface="Courier New" panose="02070309020205020404" pitchFamily="49" charset="0"/>
            </a:endParaRPr>
          </a:p>
        </p:txBody>
      </p:sp>
      <p:sp>
        <p:nvSpPr>
          <p:cNvPr id="92" name="직사각형 47">
            <a:extLst>
              <a:ext uri="{FF2B5EF4-FFF2-40B4-BE49-F238E27FC236}">
                <a16:creationId xmlns:a16="http://schemas.microsoft.com/office/drawing/2014/main" id="{22B26D93-79A1-AF48-B414-1AD0F65F9857}"/>
              </a:ext>
            </a:extLst>
          </p:cNvPr>
          <p:cNvSpPr/>
          <p:nvPr/>
        </p:nvSpPr>
        <p:spPr>
          <a:xfrm>
            <a:off x="4220966" y="2420505"/>
            <a:ext cx="191694" cy="404484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3" name="직사각형 48">
            <a:extLst>
              <a:ext uri="{FF2B5EF4-FFF2-40B4-BE49-F238E27FC236}">
                <a16:creationId xmlns:a16="http://schemas.microsoft.com/office/drawing/2014/main" id="{C7C76533-4345-E349-BB9B-2A314534032B}"/>
              </a:ext>
            </a:extLst>
          </p:cNvPr>
          <p:cNvSpPr/>
          <p:nvPr/>
        </p:nvSpPr>
        <p:spPr>
          <a:xfrm>
            <a:off x="4410991" y="2420499"/>
            <a:ext cx="239527" cy="404484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FCBC9B0E-1977-544B-8CD6-46A8EAC6A119}"/>
              </a:ext>
            </a:extLst>
          </p:cNvPr>
          <p:cNvSpPr txBox="1"/>
          <p:nvPr/>
        </p:nvSpPr>
        <p:spPr>
          <a:xfrm>
            <a:off x="4650518" y="2422699"/>
            <a:ext cx="148504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118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17C69579-6F3B-2C41-A7E7-25789D52447F}"/>
              </a:ext>
            </a:extLst>
          </p:cNvPr>
          <p:cNvSpPr txBox="1"/>
          <p:nvPr/>
        </p:nvSpPr>
        <p:spPr>
          <a:xfrm>
            <a:off x="-117071" y="2468866"/>
            <a:ext cx="1633294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RR2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85" name="직선 화살표 연결선 101">
            <a:extLst>
              <a:ext uri="{FF2B5EF4-FFF2-40B4-BE49-F238E27FC236}">
                <a16:creationId xmlns:a16="http://schemas.microsoft.com/office/drawing/2014/main" id="{575A877F-D553-3973-6739-80CABDCB1B88}"/>
              </a:ext>
            </a:extLst>
          </p:cNvPr>
          <p:cNvCxnSpPr>
            <a:cxnSpLocks/>
          </p:cNvCxnSpPr>
          <p:nvPr/>
        </p:nvCxnSpPr>
        <p:spPr>
          <a:xfrm>
            <a:off x="6678196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57A845A-AAD7-8C4F-B653-02DABC175E22}"/>
              </a:ext>
            </a:extLst>
          </p:cNvPr>
          <p:cNvGrpSpPr/>
          <p:nvPr/>
        </p:nvGrpSpPr>
        <p:grpSpPr>
          <a:xfrm>
            <a:off x="985148" y="810085"/>
            <a:ext cx="3139776" cy="1028322"/>
            <a:chOff x="985148" y="1027941"/>
            <a:chExt cx="3139776" cy="1028322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2327950-E75E-7B4F-8E4D-34FA4DBDB897}"/>
                </a:ext>
              </a:extLst>
            </p:cNvPr>
            <p:cNvSpPr txBox="1"/>
            <p:nvPr/>
          </p:nvSpPr>
          <p:spPr>
            <a:xfrm>
              <a:off x="985148" y="1027941"/>
              <a:ext cx="313977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/>
              <a:r>
                <a:rPr lang="en-US" altLang="ko-KR" sz="2000" dirty="0" err="1">
                  <a:solidFill>
                    <a:schemeClr val="accent4">
                      <a:lumMod val="75000"/>
                    </a:schemeClr>
                  </a:solidFill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lang="ko-KR" altLang="en-US" sz="2000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3770655-3019-D14B-B361-1F68FE6845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53611" y="1366496"/>
              <a:ext cx="2268" cy="689767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Slide Number Placeholder 3">
            <a:extLst>
              <a:ext uri="{FF2B5EF4-FFF2-40B4-BE49-F238E27FC236}">
                <a16:creationId xmlns:a16="http://schemas.microsoft.com/office/drawing/2014/main" id="{A7F405FC-AB1E-7B48-9622-0B1332D6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25</a:t>
            </a:fld>
            <a:endParaRPr lang="en-CH" b="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659A1C8-F736-EF40-AFBC-85B780BC3A6D}"/>
              </a:ext>
            </a:extLst>
          </p:cNvPr>
          <p:cNvSpPr txBox="1"/>
          <p:nvPr/>
        </p:nvSpPr>
        <p:spPr>
          <a:xfrm>
            <a:off x="-612576" y="3613924"/>
            <a:ext cx="2630438" cy="307777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RR</a:t>
            </a:r>
            <a:r>
              <a:rPr lang="en-US" altLang="ko-KR" sz="2000" i="1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N</a:t>
            </a:r>
            <a:r>
              <a:rPr lang="en-US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</a:t>
            </a:r>
            <a:endParaRPr lang="ko-KR" altLang="en-US" sz="2000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58" name="직사각형 52">
            <a:extLst>
              <a:ext uri="{FF2B5EF4-FFF2-40B4-BE49-F238E27FC236}">
                <a16:creationId xmlns:a16="http://schemas.microsoft.com/office/drawing/2014/main" id="{DCB6BCD1-2EBF-8C43-A163-694541B10DE6}"/>
              </a:ext>
            </a:extLst>
          </p:cNvPr>
          <p:cNvSpPr/>
          <p:nvPr/>
        </p:nvSpPr>
        <p:spPr>
          <a:xfrm>
            <a:off x="5408356" y="3565567"/>
            <a:ext cx="191694" cy="404485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9" name="직사각형 53">
            <a:extLst>
              <a:ext uri="{FF2B5EF4-FFF2-40B4-BE49-F238E27FC236}">
                <a16:creationId xmlns:a16="http://schemas.microsoft.com/office/drawing/2014/main" id="{F6412F78-A75E-4C41-A42B-FCD2B4ED9AA8}"/>
              </a:ext>
            </a:extLst>
          </p:cNvPr>
          <p:cNvSpPr/>
          <p:nvPr/>
        </p:nvSpPr>
        <p:spPr>
          <a:xfrm>
            <a:off x="5598381" y="3565560"/>
            <a:ext cx="239527" cy="404485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chemeClr val="tx1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7ECD1D93-512E-553E-2728-0EF335BF1C31}"/>
              </a:ext>
            </a:extLst>
          </p:cNvPr>
          <p:cNvSpPr/>
          <p:nvPr/>
        </p:nvSpPr>
        <p:spPr>
          <a:xfrm>
            <a:off x="27692" y="5222287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AR</a:t>
            </a:r>
            <a:r>
              <a:rPr lang="en-US" sz="2800" baseline="30000" dirty="0">
                <a:solidFill>
                  <a:srgbClr val="357429"/>
                </a:solidFill>
                <a:latin typeface="Avenir Next Medium" panose="020B0503020202020204" pitchFamily="34" charset="0"/>
              </a:rPr>
              <a:t>2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reduces </a:t>
            </a:r>
            <a:r>
              <a:rPr lang="en-US" sz="2800" dirty="0" err="1">
                <a:solidFill>
                  <a:srgbClr val="357429"/>
                </a:solidFill>
                <a:latin typeface="Courier" pitchFamily="2" charset="0"/>
              </a:rPr>
              <a:t>tR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in every retry step</a:t>
            </a:r>
            <a:endParaRPr lang="en-US" sz="2800" dirty="0">
              <a:solidFill>
                <a:srgbClr val="357429"/>
              </a:solidFill>
              <a:latin typeface="Courier" pitchFamily="2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DB5CAC7-9B14-6683-0B69-B70C871CB394}"/>
              </a:ext>
            </a:extLst>
          </p:cNvPr>
          <p:cNvSpPr txBox="1"/>
          <p:nvPr/>
        </p:nvSpPr>
        <p:spPr>
          <a:xfrm>
            <a:off x="5298671" y="2020863"/>
            <a:ext cx="79088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B91B2-80B5-FAC8-FBD5-DDD2C7050F29}"/>
              </a:ext>
            </a:extLst>
          </p:cNvPr>
          <p:cNvSpPr txBox="1"/>
          <p:nvPr/>
        </p:nvSpPr>
        <p:spPr>
          <a:xfrm>
            <a:off x="6285356" y="3167135"/>
            <a:ext cx="946227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N-1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EE07478-2934-F85F-4068-C4603E246A16}"/>
              </a:ext>
            </a:extLst>
          </p:cNvPr>
          <p:cNvSpPr txBox="1"/>
          <p:nvPr/>
        </p:nvSpPr>
        <p:spPr>
          <a:xfrm>
            <a:off x="5945293" y="2422699"/>
            <a:ext cx="78125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e</a:t>
            </a:r>
            <a:r>
              <a:rPr lang="en-US" sz="2000" i="1" baseline="-25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endParaRPr lang="en-US" sz="2000" baseline="-25000" dirty="0">
              <a:solidFill>
                <a:srgbClr val="FF000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FF03B77-225B-29B9-BE26-2C1FB91C90D1}"/>
              </a:ext>
            </a:extLst>
          </p:cNvPr>
          <p:cNvSpPr txBox="1"/>
          <p:nvPr/>
        </p:nvSpPr>
        <p:spPr>
          <a:xfrm>
            <a:off x="2663455" y="4796489"/>
            <a:ext cx="3369843" cy="307777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kumimoji="0" lang="en-US" altLang="ko-KR" sz="2000" i="1" u="none" kern="0" cap="none" spc="0" normalizeH="0" baseline="0" noProof="0" dirty="0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=</a:t>
            </a:r>
            <a:r>
              <a:rPr lang="en-US" altLang="ko-KR" sz="2000" i="1" kern="0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ourier New" panose="02070309020205020404" pitchFamily="49" charset="0"/>
              </a:rPr>
              <a:t> N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×</a:t>
            </a:r>
            <a:r>
              <a:rPr lang="el-GR" sz="2000" dirty="0">
                <a:solidFill>
                  <a:srgbClr val="C00000"/>
                </a:solidFill>
                <a:latin typeface="Cambria" panose="02040503050406030204" pitchFamily="18" charset="0"/>
              </a:rPr>
              <a:t>α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cs typeface="Courier New" panose="02070309020205020404" pitchFamily="49" charset="0"/>
              </a:rPr>
              <a:t>×</a:t>
            </a:r>
            <a:r>
              <a:rPr kumimoji="0" lang="en-US" altLang="ko-KR" sz="2000" i="0" u="none" kern="0" cap="none" spc="0" normalizeH="0" baseline="0" noProof="0" dirty="0" err="1">
                <a:ln>
                  <a:noFill/>
                </a:ln>
                <a:solidFill>
                  <a:srgbClr val="357429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tR+tDMA</a:t>
            </a:r>
            <a:r>
              <a:rPr lang="en-US" altLang="ko-KR" sz="2000" kern="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+</a:t>
            </a:r>
            <a:r>
              <a:rPr lang="en-US" altLang="ko-KR" sz="2000" kern="0" dirty="0" err="1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tECC</a:t>
            </a:r>
            <a:endParaRPr kumimoji="0" lang="ko-KR" altLang="en-US" sz="2000" i="0" u="none" kern="0" cap="none" spc="0" normalizeH="0" baseline="0" noProof="0" dirty="0">
              <a:ln>
                <a:noFill/>
              </a:ln>
              <a:solidFill>
                <a:srgbClr val="357429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cxnSp>
        <p:nvCxnSpPr>
          <p:cNvPr id="107" name="직선 화살표 연결선 101">
            <a:extLst>
              <a:ext uri="{FF2B5EF4-FFF2-40B4-BE49-F238E27FC236}">
                <a16:creationId xmlns:a16="http://schemas.microsoft.com/office/drawing/2014/main" id="{931A70DB-C70A-6E38-60F4-95DFCE6DA40D}"/>
              </a:ext>
            </a:extLst>
          </p:cNvPr>
          <p:cNvCxnSpPr>
            <a:cxnSpLocks/>
          </p:cNvCxnSpPr>
          <p:nvPr/>
        </p:nvCxnSpPr>
        <p:spPr>
          <a:xfrm>
            <a:off x="5837512" y="3967867"/>
            <a:ext cx="0" cy="582581"/>
          </a:xfrm>
          <a:prstGeom prst="straightConnector1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cxnSp>
        <p:nvCxnSpPr>
          <p:cNvPr id="112" name="직선 연결선 102">
            <a:extLst>
              <a:ext uri="{FF2B5EF4-FFF2-40B4-BE49-F238E27FC236}">
                <a16:creationId xmlns:a16="http://schemas.microsoft.com/office/drawing/2014/main" id="{2121C410-25A7-57E6-8ADA-B4138EA048D4}"/>
              </a:ext>
            </a:extLst>
          </p:cNvPr>
          <p:cNvCxnSpPr>
            <a:cxnSpLocks/>
          </p:cNvCxnSpPr>
          <p:nvPr/>
        </p:nvCxnSpPr>
        <p:spPr>
          <a:xfrm>
            <a:off x="5837512" y="4267764"/>
            <a:ext cx="840684" cy="0"/>
          </a:xfrm>
          <a:prstGeom prst="line">
            <a:avLst/>
          </a:prstGeom>
          <a:noFill/>
          <a:ln w="12700" cap="flat" cmpd="sng" algn="ctr">
            <a:solidFill>
              <a:srgbClr val="084483"/>
            </a:solidFill>
            <a:prstDash val="dash"/>
            <a:miter lim="800000"/>
            <a:headEnd type="triangle" w="lg" len="lg"/>
            <a:tailEnd type="triangle" w="lg" len="lg"/>
          </a:ln>
          <a:effectLst/>
        </p:spPr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25047A84-F07E-EDA1-1C9F-092B483231C8}"/>
              </a:ext>
            </a:extLst>
          </p:cNvPr>
          <p:cNvSpPr txBox="1"/>
          <p:nvPr/>
        </p:nvSpPr>
        <p:spPr>
          <a:xfrm>
            <a:off x="5171481" y="4495819"/>
            <a:ext cx="2630438" cy="615553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Latency</a:t>
            </a:r>
          </a:p>
          <a:p>
            <a:pPr algn="ctr" defTabSz="457200"/>
            <a:r>
              <a:rPr lang="en-US" altLang="ko-KR" sz="2000" dirty="0">
                <a:solidFill>
                  <a:srgbClr val="084483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Reduction</a:t>
            </a:r>
            <a:endParaRPr lang="ko-KR" altLang="en-US" sz="2000" dirty="0">
              <a:solidFill>
                <a:srgbClr val="084483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769C8F02-45CC-F3FF-D8AB-86DC92E6B461}"/>
              </a:ext>
            </a:extLst>
          </p:cNvPr>
          <p:cNvSpPr/>
          <p:nvPr/>
        </p:nvSpPr>
        <p:spPr>
          <a:xfrm>
            <a:off x="0" y="716002"/>
            <a:ext cx="9137814" cy="438826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0CE17E-C254-FCF6-CFF6-7138D324A625}"/>
              </a:ext>
            </a:extLst>
          </p:cNvPr>
          <p:cNvGrpSpPr/>
          <p:nvPr/>
        </p:nvGrpSpPr>
        <p:grpSpPr>
          <a:xfrm>
            <a:off x="1912413" y="2018675"/>
            <a:ext cx="3495943" cy="1951376"/>
            <a:chOff x="1912413" y="2018675"/>
            <a:chExt cx="3495943" cy="1951376"/>
          </a:xfrm>
        </p:grpSpPr>
        <p:sp>
          <p:nvSpPr>
            <p:cNvPr id="65" name="직사각형 46">
              <a:extLst>
                <a:ext uri="{FF2B5EF4-FFF2-40B4-BE49-F238E27FC236}">
                  <a16:creationId xmlns:a16="http://schemas.microsoft.com/office/drawing/2014/main" id="{A68CBBA6-3C81-A540-A253-0BDCE8989A3D}"/>
                </a:ext>
              </a:extLst>
            </p:cNvPr>
            <p:cNvSpPr/>
            <p:nvPr/>
          </p:nvSpPr>
          <p:spPr>
            <a:xfrm>
              <a:off x="2900546" y="2018675"/>
              <a:ext cx="662971" cy="404485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69" name="직사각형 59">
              <a:extLst>
                <a:ext uri="{FF2B5EF4-FFF2-40B4-BE49-F238E27FC236}">
                  <a16:creationId xmlns:a16="http://schemas.microsoft.com/office/drawing/2014/main" id="{05363645-36D6-E042-9CD5-273F2D546F7A}"/>
                </a:ext>
              </a:extLst>
            </p:cNvPr>
            <p:cNvSpPr/>
            <p:nvPr/>
          </p:nvSpPr>
          <p:spPr>
            <a:xfrm>
              <a:off x="3783459" y="3164948"/>
              <a:ext cx="958470" cy="404485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72" name="직사각형 70">
              <a:extLst>
                <a:ext uri="{FF2B5EF4-FFF2-40B4-BE49-F238E27FC236}">
                  <a16:creationId xmlns:a16="http://schemas.microsoft.com/office/drawing/2014/main" id="{C40D06FC-B6CB-3547-893C-C22CCEFBA804}"/>
                </a:ext>
              </a:extLst>
            </p:cNvPr>
            <p:cNvSpPr/>
            <p:nvPr/>
          </p:nvSpPr>
          <p:spPr>
            <a:xfrm>
              <a:off x="3750605" y="3122476"/>
              <a:ext cx="817936" cy="489429"/>
            </a:xfrm>
            <a:prstGeom prst="rect">
              <a:avLst/>
            </a:prstGeom>
            <a:solidFill>
              <a:sysClr val="window" lastClr="FFFFFF"/>
            </a:solidFill>
            <a:ln w="15875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91" name="직사각형 46">
              <a:extLst>
                <a:ext uri="{FF2B5EF4-FFF2-40B4-BE49-F238E27FC236}">
                  <a16:creationId xmlns:a16="http://schemas.microsoft.com/office/drawing/2014/main" id="{4498DDAC-602D-BB4B-A639-21C224FC1D19}"/>
                </a:ext>
              </a:extLst>
            </p:cNvPr>
            <p:cNvSpPr/>
            <p:nvPr/>
          </p:nvSpPr>
          <p:spPr>
            <a:xfrm>
              <a:off x="3570328" y="2420503"/>
              <a:ext cx="662971" cy="404484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57" name="직사각형 51">
              <a:extLst>
                <a:ext uri="{FF2B5EF4-FFF2-40B4-BE49-F238E27FC236}">
                  <a16:creationId xmlns:a16="http://schemas.microsoft.com/office/drawing/2014/main" id="{B0F904ED-95A8-1742-BF56-2F64A0A75A5A}"/>
                </a:ext>
              </a:extLst>
            </p:cNvPr>
            <p:cNvSpPr/>
            <p:nvPr/>
          </p:nvSpPr>
          <p:spPr>
            <a:xfrm>
              <a:off x="4745385" y="3565566"/>
              <a:ext cx="662971" cy="404485"/>
            </a:xfrm>
            <a:prstGeom prst="rect">
              <a:avLst/>
            </a:prstGeom>
            <a:solidFill>
              <a:schemeClr val="accent6"/>
            </a:solidFill>
            <a:ln w="158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5A8AFF0-6732-A8BF-DBE9-944F9D8509E2}"/>
                </a:ext>
              </a:extLst>
            </p:cNvPr>
            <p:cNvSpPr txBox="1"/>
            <p:nvPr/>
          </p:nvSpPr>
          <p:spPr>
            <a:xfrm>
              <a:off x="1912413" y="2968663"/>
              <a:ext cx="217391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0" rIns="0" bIns="0" rtlCol="0" anchor="ctr">
              <a:spAutoFit/>
            </a:bodyPr>
            <a:lstStyle/>
            <a:p>
              <a:pPr algn="ctr"/>
              <a:r>
                <a:rPr lang="en-US" altLang="ko-KR" sz="2000" dirty="0" err="1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tR</a:t>
              </a:r>
              <a:r>
                <a:rPr lang="en-US" altLang="ko-KR" sz="2000" i="1" dirty="0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’</a:t>
              </a:r>
              <a:r>
                <a:rPr lang="en-US" altLang="ko-KR" sz="2000" i="1" dirty="0">
                  <a:solidFill>
                    <a:srgbClr val="357429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US" altLang="ko-KR" sz="2000" dirty="0">
                  <a:solidFill>
                    <a:srgbClr val="357429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=</a:t>
              </a:r>
              <a:r>
                <a:rPr lang="en-US" altLang="ko-KR" sz="2000" i="1" dirty="0">
                  <a:solidFill>
                    <a:srgbClr val="357429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l-GR" sz="2000" dirty="0">
                  <a:solidFill>
                    <a:srgbClr val="357429"/>
                  </a:solidFill>
                  <a:latin typeface="Cambria" panose="02040503050406030204" pitchFamily="18" charset="0"/>
                </a:rPr>
                <a:t>α</a:t>
              </a:r>
              <a:r>
                <a:rPr lang="en-US" altLang="ko-KR" sz="2000" kern="0" dirty="0">
                  <a:solidFill>
                    <a:srgbClr val="357429"/>
                  </a:solidFill>
                  <a:latin typeface="Courier" pitchFamily="2" charset="0"/>
                  <a:cs typeface="Courier New" panose="02070309020205020404" pitchFamily="49" charset="0"/>
                </a:rPr>
                <a:t>×</a:t>
              </a:r>
              <a:r>
                <a:rPr lang="en-US" altLang="ko-KR" sz="2000" dirty="0" err="1">
                  <a:solidFill>
                    <a:srgbClr val="357429"/>
                  </a:solidFill>
                  <a:latin typeface="Courier" pitchFamily="2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tR</a:t>
              </a:r>
              <a:endParaRPr lang="ko-KR" altLang="en-US" sz="2000" dirty="0">
                <a:solidFill>
                  <a:srgbClr val="357429"/>
                </a:solidFill>
                <a:latin typeface="Courier" pitchFamily="2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28B6262-684E-8282-FD55-F397E66C2E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27837" y="2213632"/>
              <a:ext cx="110864" cy="681047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D7CBF13-F888-7B67-D66F-BC93F9784C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26444" y="2629214"/>
              <a:ext cx="540372" cy="280484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F39F4A03-A46D-1686-26A1-81E86B45C3D1}"/>
                </a:ext>
              </a:extLst>
            </p:cNvPr>
            <p:cNvCxnSpPr>
              <a:cxnSpLocks/>
            </p:cNvCxnSpPr>
            <p:nvPr/>
          </p:nvCxnSpPr>
          <p:spPr>
            <a:xfrm>
              <a:off x="3802333" y="3164948"/>
              <a:ext cx="788339" cy="193253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969A16A-F693-0C4B-0735-60C4CDB704F4}"/>
                </a:ext>
              </a:extLst>
            </p:cNvPr>
            <p:cNvCxnSpPr>
              <a:cxnSpLocks/>
            </p:cNvCxnSpPr>
            <p:nvPr/>
          </p:nvCxnSpPr>
          <p:spPr>
            <a:xfrm>
              <a:off x="3678350" y="3339787"/>
              <a:ext cx="1398520" cy="443783"/>
            </a:xfrm>
            <a:prstGeom prst="line">
              <a:avLst/>
            </a:prstGeom>
            <a:ln w="12700">
              <a:solidFill>
                <a:srgbClr val="357429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DDA55A0B-BE8F-5243-857F-41C80FCAF1AC}"/>
              </a:ext>
            </a:extLst>
          </p:cNvPr>
          <p:cNvSpPr txBox="1"/>
          <p:nvPr/>
        </p:nvSpPr>
        <p:spPr>
          <a:xfrm>
            <a:off x="5837908" y="3567757"/>
            <a:ext cx="155150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r>
              <a:rPr lang="en-US" sz="2000" baseline="-25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ERR 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1AFC089-BC9D-6A49-AFC7-BC58BF966823}"/>
              </a:ext>
            </a:extLst>
          </p:cNvPr>
          <p:cNvSpPr txBox="1"/>
          <p:nvPr/>
        </p:nvSpPr>
        <p:spPr>
          <a:xfrm>
            <a:off x="3953374" y="1615522"/>
            <a:ext cx="3746744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FF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&gt;</a:t>
            </a:r>
            <a:r>
              <a:rPr lang="en-US" sz="2000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capability </a:t>
            </a:r>
            <a:r>
              <a:rPr lang="en-US" sz="2000" i="1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C</a:t>
            </a:r>
            <a:r>
              <a:rPr lang="en-US" sz="2000" baseline="-25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ECC </a:t>
            </a:r>
            <a:r>
              <a:rPr lang="en-US" sz="2000" dirty="0">
                <a:solidFill>
                  <a:schemeClr val="accent1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= 72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C043044-77CA-3E66-6CAB-FAC0A0C0F7A4}"/>
              </a:ext>
            </a:extLst>
          </p:cNvPr>
          <p:cNvSpPr txBox="1"/>
          <p:nvPr/>
        </p:nvSpPr>
        <p:spPr>
          <a:xfrm>
            <a:off x="6975849" y="3567757"/>
            <a:ext cx="81622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atinLnBrk="0"/>
            <a:r>
              <a:rPr lang="en-US" sz="2000" i="1" dirty="0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+ </a:t>
            </a:r>
            <a:r>
              <a:rPr lang="en-US" sz="2000" i="1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e</a:t>
            </a:r>
            <a:r>
              <a:rPr lang="en-US" sz="2000" i="1" baseline="-25000" dirty="0" err="1">
                <a:solidFill>
                  <a:srgbClr val="7030A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N</a:t>
            </a:r>
            <a:endParaRPr lang="en-US" sz="2000" baseline="-25000" dirty="0">
              <a:solidFill>
                <a:srgbClr val="7030A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7992F97-9BF4-79CB-EE9E-B0A33CBDC61F}"/>
              </a:ext>
            </a:extLst>
          </p:cNvPr>
          <p:cNvSpPr/>
          <p:nvPr/>
        </p:nvSpPr>
        <p:spPr>
          <a:xfrm>
            <a:off x="4248289" y="1601209"/>
            <a:ext cx="265912" cy="37367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8FC6B4F-3F8B-946D-0A9E-D6DEC6E17716}"/>
              </a:ext>
            </a:extLst>
          </p:cNvPr>
          <p:cNvSpPr/>
          <p:nvPr/>
        </p:nvSpPr>
        <p:spPr>
          <a:xfrm>
            <a:off x="27692" y="5748368"/>
            <a:ext cx="9088616" cy="523220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ensuring </a:t>
            </a:r>
            <a:r>
              <a:rPr lang="en-US" sz="2800" i="1" dirty="0">
                <a:solidFill>
                  <a:srgbClr val="357429"/>
                </a:solidFill>
                <a:latin typeface="Avenir Next Medium" panose="020B0503020202020204" pitchFamily="34" charset="0"/>
              </a:rPr>
              <a:t>N</a:t>
            </a:r>
            <a:r>
              <a:rPr lang="en-US" sz="2800" baseline="-25000" dirty="0">
                <a:solidFill>
                  <a:srgbClr val="357429"/>
                </a:solidFill>
                <a:latin typeface="Avenir Next Medium" panose="020B0503020202020204" pitchFamily="34" charset="0"/>
              </a:rPr>
              <a:t>ERR 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&lt; </a:t>
            </a:r>
            <a:r>
              <a:rPr lang="en-US" sz="2800" i="1" dirty="0">
                <a:solidFill>
                  <a:srgbClr val="357429"/>
                </a:solidFill>
                <a:latin typeface="Avenir Next Medium" panose="020B0503020202020204" pitchFamily="34" charset="0"/>
              </a:rPr>
              <a:t>C</a:t>
            </a:r>
            <a:r>
              <a:rPr lang="en-US" sz="2800" baseline="-25000" dirty="0">
                <a:solidFill>
                  <a:srgbClr val="357429"/>
                </a:solidFill>
                <a:latin typeface="Avenir Next Medium" panose="020B0503020202020204" pitchFamily="34" charset="0"/>
              </a:rPr>
              <a:t>ECC 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in the final retry step  </a:t>
            </a:r>
            <a:endParaRPr lang="en-US" sz="2800" dirty="0">
              <a:solidFill>
                <a:srgbClr val="357429"/>
              </a:solidFill>
              <a:latin typeface="Couri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4566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Real-Device Characterization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A261A-9E2A-0E4E-9C8A-B7EBF09613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tIns="108000" bIns="108000"/>
          <a:lstStyle/>
          <a:p>
            <a:r>
              <a:rPr lang="en-US" b="0" dirty="0"/>
              <a:t>160 real 48-layer TLC NAND flash chips</a:t>
            </a:r>
          </a:p>
          <a:p>
            <a:endParaRPr lang="en-US" sz="1000" b="0" dirty="0"/>
          </a:p>
          <a:p>
            <a:r>
              <a:rPr lang="en-US" dirty="0"/>
              <a:t>Observation 1:</a:t>
            </a:r>
            <a:r>
              <a:rPr lang="en-US" b="0" dirty="0"/>
              <a:t> A </a:t>
            </a:r>
            <a:r>
              <a:rPr lang="en-US" b="0" dirty="0">
                <a:solidFill>
                  <a:srgbClr val="E47103"/>
                </a:solidFill>
              </a:rPr>
              <a:t>large ECC margin </a:t>
            </a:r>
            <a:r>
              <a:rPr lang="en-US" b="0" dirty="0"/>
              <a:t>in the final retry step even under </a:t>
            </a:r>
            <a:r>
              <a:rPr lang="en-US" b="0" dirty="0">
                <a:solidFill>
                  <a:srgbClr val="E47103"/>
                </a:solidFill>
              </a:rPr>
              <a:t>worst-case operating conditions</a:t>
            </a:r>
          </a:p>
          <a:p>
            <a:pPr lvl="1"/>
            <a:r>
              <a:rPr lang="en-US" b="0" dirty="0"/>
              <a:t>At most 40 errors per KiB under 1–year retention time @ 2K program and erase (P/E) cycles</a:t>
            </a:r>
          </a:p>
          <a:p>
            <a:pPr lvl="1"/>
            <a:r>
              <a:rPr lang="en-US" dirty="0"/>
              <a:t>Use of </a:t>
            </a:r>
            <a:r>
              <a:rPr lang="en-US" dirty="0">
                <a:solidFill>
                  <a:srgbClr val="E47103"/>
                </a:solidFill>
              </a:rPr>
              <a:t>near-optimal V</a:t>
            </a:r>
            <a:r>
              <a:rPr lang="en-US" baseline="-25000" dirty="0">
                <a:solidFill>
                  <a:srgbClr val="E47103"/>
                </a:solidFill>
              </a:rPr>
              <a:t>REF</a:t>
            </a:r>
            <a:r>
              <a:rPr lang="en-US" dirty="0"/>
              <a:t> in the final retry step</a:t>
            </a:r>
            <a:endParaRPr lang="en-US" b="0" baseline="-25000" dirty="0"/>
          </a:p>
          <a:p>
            <a:endParaRPr lang="en-US" sz="1000" b="0" dirty="0"/>
          </a:p>
          <a:p>
            <a:r>
              <a:rPr lang="en-US" dirty="0"/>
              <a:t>Observation 2:</a:t>
            </a:r>
            <a:r>
              <a:rPr lang="en-US" b="0" dirty="0"/>
              <a:t> A </a:t>
            </a:r>
            <a:r>
              <a:rPr lang="en-US" b="0" dirty="0">
                <a:solidFill>
                  <a:srgbClr val="E47103"/>
                </a:solidFill>
              </a:rPr>
              <a:t>large reliability margin </a:t>
            </a:r>
            <a:r>
              <a:rPr lang="en-US" b="0" dirty="0"/>
              <a:t>incorporated in </a:t>
            </a:r>
            <a:r>
              <a:rPr lang="en-US" b="0" dirty="0">
                <a:solidFill>
                  <a:srgbClr val="E47103"/>
                </a:solidFill>
              </a:rPr>
              <a:t>read-timing parameters</a:t>
            </a:r>
          </a:p>
          <a:p>
            <a:pPr lvl="1"/>
            <a:r>
              <a:rPr lang="en-US" b="0" dirty="0"/>
              <a:t>25% </a:t>
            </a:r>
            <a:r>
              <a:rPr lang="en-US" b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</a:t>
            </a:r>
            <a:r>
              <a:rPr lang="en-US" b="0" dirty="0"/>
              <a:t> reduction </a:t>
            </a:r>
            <a:r>
              <a:rPr lang="en-US" b="0" dirty="0">
                <a:sym typeface="Wingdings" pitchFamily="2" charset="2"/>
              </a:rPr>
              <a:t> At most 23 additional errors</a:t>
            </a:r>
          </a:p>
          <a:p>
            <a:pPr lvl="1"/>
            <a:r>
              <a:rPr lang="en-US" dirty="0">
                <a:solidFill>
                  <a:srgbClr val="E47103"/>
                </a:solidFill>
                <a:sym typeface="Wingdings" pitchFamily="2" charset="2"/>
              </a:rPr>
              <a:t>Worst-case-based</a:t>
            </a:r>
            <a:r>
              <a:rPr lang="en-US" dirty="0">
                <a:sym typeface="Wingdings" pitchFamily="2" charset="2"/>
              </a:rPr>
              <a:t> design due to process variations</a:t>
            </a:r>
            <a:endParaRPr lang="en-US" b="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US" sz="2400" b="0" dirty="0"/>
              <a:t>  </a:t>
            </a:r>
          </a:p>
          <a:p>
            <a:endParaRPr lang="en-CH" sz="2400" b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F2BFE0-078C-2FB6-4E14-8CFA7537CC64}"/>
              </a:ext>
            </a:extLst>
          </p:cNvPr>
          <p:cNvSpPr/>
          <p:nvPr/>
        </p:nvSpPr>
        <p:spPr>
          <a:xfrm>
            <a:off x="27692" y="5481318"/>
            <a:ext cx="9088616" cy="95410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AR</a:t>
            </a:r>
            <a:r>
              <a:rPr lang="en-US" sz="2800" baseline="30000" dirty="0">
                <a:solidFill>
                  <a:srgbClr val="357429"/>
                </a:solidFill>
                <a:latin typeface="Avenir Next Medium" panose="020B0503020202020204" pitchFamily="34" charset="0"/>
              </a:rPr>
              <a:t>2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can easily work in commodity</a:t>
            </a:r>
          </a:p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NAND flash chips w/ at least 25% </a:t>
            </a:r>
            <a:r>
              <a:rPr lang="en-US" sz="2800" dirty="0" err="1">
                <a:solidFill>
                  <a:srgbClr val="357429"/>
                </a:solidFill>
                <a:latin typeface="Courier" pitchFamily="2" charset="0"/>
              </a:rPr>
              <a:t>tR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reduction</a:t>
            </a:r>
            <a:endParaRPr lang="en-US" sz="2800" dirty="0">
              <a:solidFill>
                <a:srgbClr val="357429"/>
              </a:solidFill>
              <a:latin typeface="Courier" pitchFamily="2" charset="0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D6AF56E2-051D-64E8-D536-601BB9C9E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b="0" smtClean="0"/>
              <a:pPr/>
              <a:t>26</a:t>
            </a:fld>
            <a:endParaRPr lang="en-CH" b="0" dirty="0"/>
          </a:p>
        </p:txBody>
      </p:sp>
    </p:spTree>
    <p:extLst>
      <p:ext uri="{BB962C8B-B14F-4D97-AF65-F5344CB8AC3E}">
        <p14:creationId xmlns:p14="http://schemas.microsoft.com/office/powerpoint/2010/main" val="166237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A7E35-9EF8-46AF-3E71-09FAC1F17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P&amp;AR</a:t>
            </a:r>
            <a:r>
              <a:rPr lang="en-CH" baseline="30000" dirty="0"/>
              <a:t>2</a:t>
            </a:r>
            <a:r>
              <a:rPr lang="en-CH" dirty="0"/>
              <a:t>: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3DC7A-D815-5C02-433B-B93B212C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27</a:t>
            </a:fld>
            <a:endParaRPr lang="en-CH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6A0C966-E5E3-86D0-29DE-23E166E6D70A}"/>
              </a:ext>
            </a:extLst>
          </p:cNvPr>
          <p:cNvSpPr/>
          <p:nvPr/>
        </p:nvSpPr>
        <p:spPr>
          <a:xfrm>
            <a:off x="382136" y="901374"/>
            <a:ext cx="3193577" cy="3330054"/>
          </a:xfrm>
          <a:prstGeom prst="roundRect">
            <a:avLst>
              <a:gd name="adj" fmla="val 438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SSD Firmware (FTL)</a:t>
            </a:r>
          </a:p>
        </p:txBody>
      </p:sp>
      <p:graphicFrame>
        <p:nvGraphicFramePr>
          <p:cNvPr id="6" name="표 4">
            <a:extLst>
              <a:ext uri="{FF2B5EF4-FFF2-40B4-BE49-F238E27FC236}">
                <a16:creationId xmlns:a16="http://schemas.microsoft.com/office/drawing/2014/main" id="{DB26763C-AF5B-59AE-3425-7801FF258A6B}"/>
              </a:ext>
            </a:extLst>
          </p:cNvPr>
          <p:cNvGraphicFramePr>
            <a:graphicFrameLocks noGrp="1"/>
          </p:cNvGraphicFramePr>
          <p:nvPr/>
        </p:nvGraphicFramePr>
        <p:xfrm>
          <a:off x="676609" y="1382340"/>
          <a:ext cx="2604630" cy="2116800"/>
        </p:xfrm>
        <a:graphic>
          <a:graphicData uri="http://schemas.openxmlformats.org/drawingml/2006/table">
            <a:tbl>
              <a:tblPr firstRow="1" bandRow="1"/>
              <a:tblGrid>
                <a:gridCol w="727924">
                  <a:extLst>
                    <a:ext uri="{9D8B030D-6E8A-4147-A177-3AD203B41FA5}">
                      <a16:colId xmlns:a16="http://schemas.microsoft.com/office/drawing/2014/main" val="2980921032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3953851653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1962635091"/>
                    </a:ext>
                  </a:extLst>
                </a:gridCol>
              </a:tblGrid>
              <a:tr h="252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P/E 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1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500" b="0" i="0" baseline="-25000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RET</a:t>
                      </a:r>
                      <a:r>
                        <a:rPr lang="en-US" altLang="ko-KR" sz="1500" b="0" i="0" baseline="-2500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altLang="ko-KR" sz="1500" b="0" i="0" baseline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[days]</a:t>
                      </a:r>
                      <a:endParaRPr lang="ko-KR" altLang="en-US" sz="1500" b="0" i="0" baseline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 err="1">
                          <a:solidFill>
                            <a:schemeClr val="tx1"/>
                          </a:solidFill>
                          <a:latin typeface="Courier" pitchFamily="2" charset="0"/>
                          <a:cs typeface="Courier New" panose="02070309020205020404" pitchFamily="49" charset="0"/>
                        </a:rPr>
                        <a:t>tR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 [</a:t>
                      </a:r>
                      <a:r>
                        <a:rPr lang="el-GR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μ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s]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725893"/>
                  </a:ext>
                </a:extLst>
              </a:tr>
              <a:tr h="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250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65</a:t>
                      </a:r>
                      <a:endParaRPr lang="ko-KR" altLang="en-US" sz="1400" b="0" i="0" dirty="0">
                        <a:latin typeface="Avenir Next Medium" panose="020B050302020202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099888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618410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855543"/>
                  </a:ext>
                </a:extLst>
              </a:tr>
              <a:tr h="1401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687198"/>
                  </a:ext>
                </a:extLst>
              </a:tr>
              <a:tr h="14010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1.5K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522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139197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75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12154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7309E64-BA2B-FC4F-35B2-6ECEA2DFB711}"/>
              </a:ext>
            </a:extLst>
          </p:cNvPr>
          <p:cNvSpPr txBox="1"/>
          <p:nvPr/>
        </p:nvSpPr>
        <p:spPr>
          <a:xfrm>
            <a:off x="230344" y="3588284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Read–timing Parameter Table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F1BF0B-500F-973E-892D-D4E2C93F2A3C}"/>
              </a:ext>
            </a:extLst>
          </p:cNvPr>
          <p:cNvSpPr txBox="1"/>
          <p:nvPr/>
        </p:nvSpPr>
        <p:spPr>
          <a:xfrm>
            <a:off x="230344" y="3841606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(Pre-profiled)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9" name="직사각형 112">
            <a:extLst>
              <a:ext uri="{FF2B5EF4-FFF2-40B4-BE49-F238E27FC236}">
                <a16:creationId xmlns:a16="http://schemas.microsoft.com/office/drawing/2014/main" id="{AB1D9AEA-0DCD-AC3D-BB3C-95F66ABA8EF7}"/>
              </a:ext>
            </a:extLst>
          </p:cNvPr>
          <p:cNvSpPr/>
          <p:nvPr/>
        </p:nvSpPr>
        <p:spPr>
          <a:xfrm rot="5400000">
            <a:off x="1749881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직사각형 244">
            <a:extLst>
              <a:ext uri="{FF2B5EF4-FFF2-40B4-BE49-F238E27FC236}">
                <a16:creationId xmlns:a16="http://schemas.microsoft.com/office/drawing/2014/main" id="{7C796721-621A-2C24-85EF-5FCF59FEF358}"/>
              </a:ext>
            </a:extLst>
          </p:cNvPr>
          <p:cNvSpPr/>
          <p:nvPr/>
        </p:nvSpPr>
        <p:spPr>
          <a:xfrm rot="5400000">
            <a:off x="2666215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1" name="직사각형 245">
            <a:extLst>
              <a:ext uri="{FF2B5EF4-FFF2-40B4-BE49-F238E27FC236}">
                <a16:creationId xmlns:a16="http://schemas.microsoft.com/office/drawing/2014/main" id="{0006D8B3-3533-DAE6-75A8-91142FD7E9D8}"/>
              </a:ext>
            </a:extLst>
          </p:cNvPr>
          <p:cNvSpPr/>
          <p:nvPr/>
        </p:nvSpPr>
        <p:spPr>
          <a:xfrm rot="5400000">
            <a:off x="1749881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2" name="직사각형 246">
            <a:extLst>
              <a:ext uri="{FF2B5EF4-FFF2-40B4-BE49-F238E27FC236}">
                <a16:creationId xmlns:a16="http://schemas.microsoft.com/office/drawing/2014/main" id="{64D088F4-9FC2-12AB-0D71-36CA97334515}"/>
              </a:ext>
            </a:extLst>
          </p:cNvPr>
          <p:cNvSpPr/>
          <p:nvPr/>
        </p:nvSpPr>
        <p:spPr>
          <a:xfrm rot="5400000">
            <a:off x="2672186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3" name="직사각형 247">
            <a:extLst>
              <a:ext uri="{FF2B5EF4-FFF2-40B4-BE49-F238E27FC236}">
                <a16:creationId xmlns:a16="http://schemas.microsoft.com/office/drawing/2014/main" id="{AE8D951A-CD02-2719-1505-74731BD1E426}"/>
              </a:ext>
            </a:extLst>
          </p:cNvPr>
          <p:cNvSpPr/>
          <p:nvPr/>
        </p:nvSpPr>
        <p:spPr>
          <a:xfrm rot="5400000">
            <a:off x="1749881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4" name="직사각형 248">
            <a:extLst>
              <a:ext uri="{FF2B5EF4-FFF2-40B4-BE49-F238E27FC236}">
                <a16:creationId xmlns:a16="http://schemas.microsoft.com/office/drawing/2014/main" id="{1578E1B3-4F31-7B7F-5761-B83FCFC33E43}"/>
              </a:ext>
            </a:extLst>
          </p:cNvPr>
          <p:cNvSpPr/>
          <p:nvPr/>
        </p:nvSpPr>
        <p:spPr>
          <a:xfrm rot="5400000">
            <a:off x="2672186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5" name="직사각형 245">
            <a:extLst>
              <a:ext uri="{FF2B5EF4-FFF2-40B4-BE49-F238E27FC236}">
                <a16:creationId xmlns:a16="http://schemas.microsoft.com/office/drawing/2014/main" id="{7F1135DE-C8E4-03A8-0AA0-5893F40EEC20}"/>
              </a:ext>
            </a:extLst>
          </p:cNvPr>
          <p:cNvSpPr/>
          <p:nvPr/>
        </p:nvSpPr>
        <p:spPr>
          <a:xfrm rot="5400000">
            <a:off x="876424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580098A-E852-16A1-926F-4A064E41E105}"/>
              </a:ext>
            </a:extLst>
          </p:cNvPr>
          <p:cNvSpPr/>
          <p:nvPr/>
        </p:nvSpPr>
        <p:spPr>
          <a:xfrm>
            <a:off x="382136" y="4600781"/>
            <a:ext cx="3193577" cy="923871"/>
          </a:xfrm>
          <a:prstGeom prst="roundRect">
            <a:avLst>
              <a:gd name="adj" fmla="val 12607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 Controller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C37224A-9DB7-65CB-7698-FB9371FFB6D2}"/>
              </a:ext>
            </a:extLst>
          </p:cNvPr>
          <p:cNvSpPr/>
          <p:nvPr/>
        </p:nvSpPr>
        <p:spPr>
          <a:xfrm>
            <a:off x="382136" y="5894004"/>
            <a:ext cx="3193577" cy="803058"/>
          </a:xfrm>
          <a:prstGeom prst="roundRect">
            <a:avLst>
              <a:gd name="adj" fmla="val 13195"/>
            </a:avLst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 Chip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E5C1DE5-D273-5DA7-8F5A-591F89F5CAF0}"/>
              </a:ext>
            </a:extLst>
          </p:cNvPr>
          <p:cNvSpPr/>
          <p:nvPr/>
        </p:nvSpPr>
        <p:spPr>
          <a:xfrm>
            <a:off x="527298" y="5036375"/>
            <a:ext cx="2903252" cy="397543"/>
          </a:xfrm>
          <a:prstGeom prst="roundRect">
            <a:avLst>
              <a:gd name="adj" fmla="val 30292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ECC Engine</a:t>
            </a:r>
          </a:p>
        </p:txBody>
      </p: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12B502D7-A08D-5CB9-8DFE-FF6FC8ECB54D}"/>
              </a:ext>
            </a:extLst>
          </p:cNvPr>
          <p:cNvGrpSpPr/>
          <p:nvPr/>
        </p:nvGrpSpPr>
        <p:grpSpPr>
          <a:xfrm>
            <a:off x="954202" y="4235055"/>
            <a:ext cx="2564190" cy="1706859"/>
            <a:chOff x="954202" y="4235055"/>
            <a:chExt cx="2564190" cy="170685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93622ED-6FF9-1A82-6B77-6AB3E88286B8}"/>
                </a:ext>
              </a:extLst>
            </p:cNvPr>
            <p:cNvGrpSpPr/>
            <p:nvPr/>
          </p:nvGrpSpPr>
          <p:grpSpPr>
            <a:xfrm>
              <a:off x="954202" y="4235055"/>
              <a:ext cx="1193829" cy="407880"/>
              <a:chOff x="954202" y="4235055"/>
              <a:chExt cx="1193829" cy="407880"/>
            </a:xfrm>
          </p:grpSpPr>
          <p:cxnSp>
            <p:nvCxnSpPr>
              <p:cNvPr id="21" name="직선 화살표 연결선 142">
                <a:extLst>
                  <a:ext uri="{FF2B5EF4-FFF2-40B4-BE49-F238E27FC236}">
                    <a16:creationId xmlns:a16="http://schemas.microsoft.com/office/drawing/2014/main" id="{C9D18409-A8C9-7D5D-D488-D8CCBD8F72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4202" y="4235055"/>
                <a:ext cx="0" cy="361059"/>
              </a:xfrm>
              <a:prstGeom prst="straightConnector1">
                <a:avLst/>
              </a:prstGeom>
              <a:ln w="19050">
                <a:solidFill>
                  <a:srgbClr val="C61065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8CD16D9-DE10-1ED7-39C1-5F1FE7864D31}"/>
                  </a:ext>
                </a:extLst>
              </p:cNvPr>
              <p:cNvSpPr txBox="1"/>
              <p:nvPr/>
            </p:nvSpPr>
            <p:spPr>
              <a:xfrm>
                <a:off x="954202" y="4242825"/>
                <a:ext cx="119382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latinLnBrk="0"/>
                <a:r>
                  <a:rPr lang="en-US" i="1" dirty="0">
                    <a:latin typeface="Avenir Next Medium" panose="020B0503020202020204" pitchFamily="34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READ </a:t>
                </a:r>
                <a:r>
                  <a:rPr lang="en-US" sz="2000" dirty="0">
                    <a:latin typeface="Courier" pitchFamily="2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A</a:t>
                </a:r>
                <a:endParaRPr lang="en-US" dirty="0">
                  <a:latin typeface="Courier" pitchFamily="2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72DAD5E-09F9-58A5-7828-B62E5993AC0A}"/>
                </a:ext>
              </a:extLst>
            </p:cNvPr>
            <p:cNvGrpSpPr/>
            <p:nvPr/>
          </p:nvGrpSpPr>
          <p:grpSpPr>
            <a:xfrm>
              <a:off x="954202" y="5534034"/>
              <a:ext cx="1193829" cy="407880"/>
              <a:chOff x="954202" y="4235055"/>
              <a:chExt cx="1193829" cy="407880"/>
            </a:xfrm>
          </p:grpSpPr>
          <p:cxnSp>
            <p:nvCxnSpPr>
              <p:cNvPr id="30" name="직선 화살표 연결선 142">
                <a:extLst>
                  <a:ext uri="{FF2B5EF4-FFF2-40B4-BE49-F238E27FC236}">
                    <a16:creationId xmlns:a16="http://schemas.microsoft.com/office/drawing/2014/main" id="{3D419870-1A38-1801-85CE-CC56B921A76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54202" y="4235055"/>
                <a:ext cx="0" cy="361059"/>
              </a:xfrm>
              <a:prstGeom prst="straightConnector1">
                <a:avLst/>
              </a:prstGeom>
              <a:ln w="19050">
                <a:solidFill>
                  <a:srgbClr val="C61065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9C697DC-9B12-C394-673A-02FA57944849}"/>
                  </a:ext>
                </a:extLst>
              </p:cNvPr>
              <p:cNvSpPr txBox="1"/>
              <p:nvPr/>
            </p:nvSpPr>
            <p:spPr>
              <a:xfrm>
                <a:off x="954202" y="4242825"/>
                <a:ext cx="1193829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latinLnBrk="0"/>
                <a:r>
                  <a:rPr lang="en-US" i="1" dirty="0">
                    <a:latin typeface="Avenir Next Medium" panose="020B0503020202020204" pitchFamily="34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READ </a:t>
                </a:r>
                <a:r>
                  <a:rPr lang="en-US" sz="2000" dirty="0">
                    <a:latin typeface="Courier" pitchFamily="2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A</a:t>
                </a:r>
                <a:endParaRPr lang="en-US" dirty="0">
                  <a:latin typeface="Courier" pitchFamily="2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F490427-274B-C192-C1B6-2BEA8E743CBB}"/>
                </a:ext>
              </a:extLst>
            </p:cNvPr>
            <p:cNvGrpSpPr/>
            <p:nvPr/>
          </p:nvGrpSpPr>
          <p:grpSpPr>
            <a:xfrm>
              <a:off x="2531757" y="5534034"/>
              <a:ext cx="986635" cy="407880"/>
              <a:chOff x="1057799" y="4235055"/>
              <a:chExt cx="986635" cy="407880"/>
            </a:xfrm>
          </p:grpSpPr>
          <p:cxnSp>
            <p:nvCxnSpPr>
              <p:cNvPr id="33" name="직선 화살표 연결선 142">
                <a:extLst>
                  <a:ext uri="{FF2B5EF4-FFF2-40B4-BE49-F238E27FC236}">
                    <a16:creationId xmlns:a16="http://schemas.microsoft.com/office/drawing/2014/main" id="{E52E8EF2-9989-1572-AF34-25F3CFB610E7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V="1">
                <a:off x="1063386" y="4235055"/>
                <a:ext cx="0" cy="361059"/>
              </a:xfrm>
              <a:prstGeom prst="straightConnector1">
                <a:avLst/>
              </a:prstGeom>
              <a:ln w="19050">
                <a:solidFill>
                  <a:srgbClr val="C61065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334EEBA-1C43-0962-EF64-27B4B7E3F927}"/>
                  </a:ext>
                </a:extLst>
              </p:cNvPr>
              <p:cNvSpPr txBox="1"/>
              <p:nvPr/>
            </p:nvSpPr>
            <p:spPr>
              <a:xfrm>
                <a:off x="1057799" y="4242825"/>
                <a:ext cx="986635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 latinLnBrk="0"/>
                <a:r>
                  <a:rPr lang="en-US" i="1" dirty="0">
                    <a:latin typeface="Avenir Next Medium" panose="020B0503020202020204" pitchFamily="34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Data </a:t>
                </a:r>
                <a:r>
                  <a:rPr lang="en-US" sz="2000" dirty="0">
                    <a:latin typeface="Courier" pitchFamily="2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A</a:t>
                </a:r>
                <a:endParaRPr lang="en-US" dirty="0">
                  <a:latin typeface="Courier" pitchFamily="2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CDD856F-693A-0C8A-5AE1-6EB9D23AE353}"/>
              </a:ext>
            </a:extLst>
          </p:cNvPr>
          <p:cNvGrpSpPr/>
          <p:nvPr/>
        </p:nvGrpSpPr>
        <p:grpSpPr>
          <a:xfrm>
            <a:off x="2395277" y="4236887"/>
            <a:ext cx="986635" cy="392491"/>
            <a:chOff x="921319" y="4235055"/>
            <a:chExt cx="986635" cy="392491"/>
          </a:xfrm>
        </p:grpSpPr>
        <p:cxnSp>
          <p:nvCxnSpPr>
            <p:cNvPr id="36" name="직선 화살표 연결선 142">
              <a:extLst>
                <a:ext uri="{FF2B5EF4-FFF2-40B4-BE49-F238E27FC236}">
                  <a16:creationId xmlns:a16="http://schemas.microsoft.com/office/drawing/2014/main" id="{9B5557C0-81D3-F737-2969-987B8AA51CB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063386" y="4235055"/>
              <a:ext cx="0" cy="361059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9D9859-05D4-0882-E468-E8E65DC625E7}"/>
                </a:ext>
              </a:extLst>
            </p:cNvPr>
            <p:cNvSpPr txBox="1"/>
            <p:nvPr/>
          </p:nvSpPr>
          <p:spPr>
            <a:xfrm>
              <a:off x="921319" y="4258214"/>
              <a:ext cx="98663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/>
              <a:r>
                <a:rPr lang="en-US" i="1" dirty="0">
                  <a:solidFill>
                    <a:srgbClr val="C0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Fail</a:t>
              </a:r>
              <a:endParaRPr lang="en-US" dirty="0">
                <a:solidFill>
                  <a:srgbClr val="C00000"/>
                </a:solidFill>
                <a:latin typeface="Courier" pitchFamily="2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60E77B-BD83-B655-AC4F-B6E510817751}"/>
              </a:ext>
            </a:extLst>
          </p:cNvPr>
          <p:cNvGrpSpPr/>
          <p:nvPr/>
        </p:nvGrpSpPr>
        <p:grpSpPr>
          <a:xfrm>
            <a:off x="4402565" y="3588284"/>
            <a:ext cx="2496804" cy="3034804"/>
            <a:chOff x="4402565" y="3588284"/>
            <a:chExt cx="2496804" cy="3034804"/>
          </a:xfrm>
        </p:grpSpPr>
        <p:sp>
          <p:nvSpPr>
            <p:cNvPr id="297" name="직사각형 219">
              <a:extLst>
                <a:ext uri="{FF2B5EF4-FFF2-40B4-BE49-F238E27FC236}">
                  <a16:creationId xmlns:a16="http://schemas.microsoft.com/office/drawing/2014/main" id="{8FAC448C-003D-2AC5-4FBC-F5FA59D0DA3D}"/>
                </a:ext>
              </a:extLst>
            </p:cNvPr>
            <p:cNvSpPr/>
            <p:nvPr/>
          </p:nvSpPr>
          <p:spPr>
            <a:xfrm>
              <a:off x="5279355" y="6344666"/>
              <a:ext cx="74965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8" name="직사각형 220">
              <a:extLst>
                <a:ext uri="{FF2B5EF4-FFF2-40B4-BE49-F238E27FC236}">
                  <a16:creationId xmlns:a16="http://schemas.microsoft.com/office/drawing/2014/main" id="{8EB3A244-75B2-5F5C-4848-B571F04BDC07}"/>
                </a:ext>
              </a:extLst>
            </p:cNvPr>
            <p:cNvSpPr/>
            <p:nvPr/>
          </p:nvSpPr>
          <p:spPr>
            <a:xfrm>
              <a:off x="5029275" y="6386811"/>
              <a:ext cx="197887" cy="194133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5" name="직사각형 222">
              <a:extLst>
                <a:ext uri="{FF2B5EF4-FFF2-40B4-BE49-F238E27FC236}">
                  <a16:creationId xmlns:a16="http://schemas.microsoft.com/office/drawing/2014/main" id="{416061DD-A6E1-AADB-EC87-ED2AC9D3A845}"/>
                </a:ext>
              </a:extLst>
            </p:cNvPr>
            <p:cNvSpPr/>
            <p:nvPr/>
          </p:nvSpPr>
          <p:spPr>
            <a:xfrm>
              <a:off x="6107209" y="6344666"/>
              <a:ext cx="79216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6" name="직사각형 223">
              <a:extLst>
                <a:ext uri="{FF2B5EF4-FFF2-40B4-BE49-F238E27FC236}">
                  <a16:creationId xmlns:a16="http://schemas.microsoft.com/office/drawing/2014/main" id="{6FC60101-B957-74EF-270C-3A1EFA4F938A}"/>
                </a:ext>
              </a:extLst>
            </p:cNvPr>
            <p:cNvSpPr/>
            <p:nvPr/>
          </p:nvSpPr>
          <p:spPr>
            <a:xfrm>
              <a:off x="5857129" y="6386811"/>
              <a:ext cx="197887" cy="194133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3" name="직사각형 228">
              <a:extLst>
                <a:ext uri="{FF2B5EF4-FFF2-40B4-BE49-F238E27FC236}">
                  <a16:creationId xmlns:a16="http://schemas.microsoft.com/office/drawing/2014/main" id="{0616CCE4-DF2A-0E00-CB28-6D48F2C7C878}"/>
                </a:ext>
              </a:extLst>
            </p:cNvPr>
            <p:cNvSpPr/>
            <p:nvPr/>
          </p:nvSpPr>
          <p:spPr>
            <a:xfrm>
              <a:off x="4651666" y="6344666"/>
              <a:ext cx="627689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4" name="직사각형 250">
              <a:extLst>
                <a:ext uri="{FF2B5EF4-FFF2-40B4-BE49-F238E27FC236}">
                  <a16:creationId xmlns:a16="http://schemas.microsoft.com/office/drawing/2014/main" id="{10DE5831-F2EE-A3FB-45B1-C8F0F62E5CCF}"/>
                </a:ext>
              </a:extLst>
            </p:cNvPr>
            <p:cNvSpPr/>
            <p:nvPr/>
          </p:nvSpPr>
          <p:spPr>
            <a:xfrm>
              <a:off x="4402565" y="6386811"/>
              <a:ext cx="195928" cy="194133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57ED636A-EF46-B723-05F0-B1CDF120771B}"/>
                </a:ext>
              </a:extLst>
            </p:cNvPr>
            <p:cNvSpPr txBox="1"/>
            <p:nvPr/>
          </p:nvSpPr>
          <p:spPr>
            <a:xfrm>
              <a:off x="4682259" y="3588284"/>
              <a:ext cx="1483579" cy="276999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i="1" dirty="0">
                  <a:solidFill>
                    <a:srgbClr val="ED7D31">
                      <a:lumMod val="75000"/>
                    </a:srgbClr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ECC fail</a:t>
              </a:r>
              <a:endParaRPr lang="ko-KR" altLang="en-US" i="1" dirty="0">
                <a:solidFill>
                  <a:srgbClr val="ED7D31">
                    <a:lumMod val="75000"/>
                  </a:srgbClr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289" name="직선 화살표 연결선 243">
              <a:extLst>
                <a:ext uri="{FF2B5EF4-FFF2-40B4-BE49-F238E27FC236}">
                  <a16:creationId xmlns:a16="http://schemas.microsoft.com/office/drawing/2014/main" id="{C1F9B8B5-DB0D-E0A7-D3A9-7D548A08E0C6}"/>
                </a:ext>
              </a:extLst>
            </p:cNvPr>
            <p:cNvCxnSpPr>
              <a:cxnSpLocks/>
              <a:stCxn id="288" idx="2"/>
            </p:cNvCxnSpPr>
            <p:nvPr/>
          </p:nvCxnSpPr>
          <p:spPr>
            <a:xfrm flipH="1">
              <a:off x="5416160" y="3865283"/>
              <a:ext cx="7889" cy="274991"/>
            </a:xfrm>
            <a:prstGeom prst="straightConnector1">
              <a:avLst/>
            </a:prstGeom>
            <a:noFill/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w="lg" len="lg"/>
              <a:tailEnd type="triangle" w="lg" len="lg"/>
            </a:ln>
            <a:effectLst/>
          </p:spPr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CE8D3C2-16B1-C331-6572-15727CA90372}"/>
                </a:ext>
              </a:extLst>
            </p:cNvPr>
            <p:cNvGrpSpPr/>
            <p:nvPr/>
          </p:nvGrpSpPr>
          <p:grpSpPr>
            <a:xfrm>
              <a:off x="4402565" y="4139070"/>
              <a:ext cx="1021484" cy="278422"/>
              <a:chOff x="4402565" y="4139070"/>
              <a:chExt cx="1021484" cy="278422"/>
            </a:xfrm>
          </p:grpSpPr>
          <p:sp>
            <p:nvSpPr>
              <p:cNvPr id="291" name="직사각형 121">
                <a:extLst>
                  <a:ext uri="{FF2B5EF4-FFF2-40B4-BE49-F238E27FC236}">
                    <a16:creationId xmlns:a16="http://schemas.microsoft.com/office/drawing/2014/main" id="{E76B5592-2199-385C-61D7-9EF838964C0C}"/>
                  </a:ext>
                </a:extLst>
              </p:cNvPr>
              <p:cNvSpPr/>
              <p:nvPr/>
            </p:nvSpPr>
            <p:spPr>
              <a:xfrm>
                <a:off x="5086827" y="4139070"/>
                <a:ext cx="150490" cy="278422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2" name="직사각형 122">
                <a:extLst>
                  <a:ext uri="{FF2B5EF4-FFF2-40B4-BE49-F238E27FC236}">
                    <a16:creationId xmlns:a16="http://schemas.microsoft.com/office/drawing/2014/main" id="{26A8DDC7-0748-3F37-9D6F-E31675A9A609}"/>
                  </a:ext>
                </a:extLst>
              </p:cNvPr>
              <p:cNvSpPr/>
              <p:nvPr/>
            </p:nvSpPr>
            <p:spPr>
              <a:xfrm>
                <a:off x="5236008" y="4139070"/>
                <a:ext cx="188041" cy="278422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0" name="직사각형 251">
                <a:extLst>
                  <a:ext uri="{FF2B5EF4-FFF2-40B4-BE49-F238E27FC236}">
                    <a16:creationId xmlns:a16="http://schemas.microsoft.com/office/drawing/2014/main" id="{6E115029-9C06-D4E6-9E4A-800D01218284}"/>
                  </a:ext>
                </a:extLst>
              </p:cNvPr>
              <p:cNvSpPr/>
              <p:nvPr/>
            </p:nvSpPr>
            <p:spPr>
              <a:xfrm>
                <a:off x="4402565" y="4139070"/>
                <a:ext cx="686161" cy="278422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</p:grpSp>
      <p:cxnSp>
        <p:nvCxnSpPr>
          <p:cNvPr id="319" name="직선 화살표 연결선 196">
            <a:extLst>
              <a:ext uri="{FF2B5EF4-FFF2-40B4-BE49-F238E27FC236}">
                <a16:creationId xmlns:a16="http://schemas.microsoft.com/office/drawing/2014/main" id="{9EA6A8D0-20FE-E3CF-DC28-1F0A956C9603}"/>
              </a:ext>
            </a:extLst>
          </p:cNvPr>
          <p:cNvCxnSpPr>
            <a:cxnSpLocks/>
          </p:cNvCxnSpPr>
          <p:nvPr/>
        </p:nvCxnSpPr>
        <p:spPr>
          <a:xfrm>
            <a:off x="4012516" y="810085"/>
            <a:ext cx="0" cy="5886977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58054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A7E35-9EF8-46AF-3E71-09FAC1F17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P&amp;AR</a:t>
            </a:r>
            <a:r>
              <a:rPr lang="en-CH" baseline="30000" dirty="0"/>
              <a:t>2</a:t>
            </a:r>
            <a:r>
              <a:rPr lang="en-CH" dirty="0"/>
              <a:t>: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3DC7A-D815-5C02-433B-B93B212C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28</a:t>
            </a:fld>
            <a:endParaRPr lang="en-CH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6A0C966-E5E3-86D0-29DE-23E166E6D70A}"/>
              </a:ext>
            </a:extLst>
          </p:cNvPr>
          <p:cNvSpPr/>
          <p:nvPr/>
        </p:nvSpPr>
        <p:spPr>
          <a:xfrm>
            <a:off x="382136" y="901374"/>
            <a:ext cx="3193577" cy="3330054"/>
          </a:xfrm>
          <a:prstGeom prst="roundRect">
            <a:avLst>
              <a:gd name="adj" fmla="val 438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SSD Firmware (FTL)</a:t>
            </a:r>
          </a:p>
        </p:txBody>
      </p:sp>
      <p:graphicFrame>
        <p:nvGraphicFramePr>
          <p:cNvPr id="6" name="표 4">
            <a:extLst>
              <a:ext uri="{FF2B5EF4-FFF2-40B4-BE49-F238E27FC236}">
                <a16:creationId xmlns:a16="http://schemas.microsoft.com/office/drawing/2014/main" id="{DB26763C-AF5B-59AE-3425-7801FF258A6B}"/>
              </a:ext>
            </a:extLst>
          </p:cNvPr>
          <p:cNvGraphicFramePr>
            <a:graphicFrameLocks noGrp="1"/>
          </p:cNvGraphicFramePr>
          <p:nvPr/>
        </p:nvGraphicFramePr>
        <p:xfrm>
          <a:off x="676609" y="1382340"/>
          <a:ext cx="2604630" cy="2116800"/>
        </p:xfrm>
        <a:graphic>
          <a:graphicData uri="http://schemas.openxmlformats.org/drawingml/2006/table">
            <a:tbl>
              <a:tblPr firstRow="1" bandRow="1"/>
              <a:tblGrid>
                <a:gridCol w="727924">
                  <a:extLst>
                    <a:ext uri="{9D8B030D-6E8A-4147-A177-3AD203B41FA5}">
                      <a16:colId xmlns:a16="http://schemas.microsoft.com/office/drawing/2014/main" val="2980921032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3953851653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1962635091"/>
                    </a:ext>
                  </a:extLst>
                </a:gridCol>
              </a:tblGrid>
              <a:tr h="252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P/E 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1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500" b="0" i="0" baseline="-25000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RET</a:t>
                      </a:r>
                      <a:r>
                        <a:rPr lang="en-US" altLang="ko-KR" sz="1500" b="0" i="0" baseline="-2500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altLang="ko-KR" sz="1500" b="0" i="0" baseline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[days]</a:t>
                      </a:r>
                      <a:endParaRPr lang="ko-KR" altLang="en-US" sz="1500" b="0" i="0" baseline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 err="1">
                          <a:solidFill>
                            <a:schemeClr val="tx1"/>
                          </a:solidFill>
                          <a:latin typeface="Courier" pitchFamily="2" charset="0"/>
                          <a:cs typeface="Courier New" panose="02070309020205020404" pitchFamily="49" charset="0"/>
                        </a:rPr>
                        <a:t>tR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 [</a:t>
                      </a:r>
                      <a:r>
                        <a:rPr lang="el-GR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μ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s]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725893"/>
                  </a:ext>
                </a:extLst>
              </a:tr>
              <a:tr h="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250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65</a:t>
                      </a:r>
                      <a:endParaRPr lang="ko-KR" altLang="en-US" sz="1400" b="0" i="0" dirty="0">
                        <a:latin typeface="Avenir Next Medium" panose="020B050302020202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099888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618410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855543"/>
                  </a:ext>
                </a:extLst>
              </a:tr>
              <a:tr h="1401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687198"/>
                  </a:ext>
                </a:extLst>
              </a:tr>
              <a:tr h="14010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1.5K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522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139197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75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12154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7309E64-BA2B-FC4F-35B2-6ECEA2DFB711}"/>
              </a:ext>
            </a:extLst>
          </p:cNvPr>
          <p:cNvSpPr txBox="1"/>
          <p:nvPr/>
        </p:nvSpPr>
        <p:spPr>
          <a:xfrm>
            <a:off x="230344" y="3588284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Read–timing Parameter Table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F1BF0B-500F-973E-892D-D4E2C93F2A3C}"/>
              </a:ext>
            </a:extLst>
          </p:cNvPr>
          <p:cNvSpPr txBox="1"/>
          <p:nvPr/>
        </p:nvSpPr>
        <p:spPr>
          <a:xfrm>
            <a:off x="230344" y="3841606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(Pre-profiled)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9" name="직사각형 112">
            <a:extLst>
              <a:ext uri="{FF2B5EF4-FFF2-40B4-BE49-F238E27FC236}">
                <a16:creationId xmlns:a16="http://schemas.microsoft.com/office/drawing/2014/main" id="{AB1D9AEA-0DCD-AC3D-BB3C-95F66ABA8EF7}"/>
              </a:ext>
            </a:extLst>
          </p:cNvPr>
          <p:cNvSpPr/>
          <p:nvPr/>
        </p:nvSpPr>
        <p:spPr>
          <a:xfrm rot="5400000">
            <a:off x="1749881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직사각형 244">
            <a:extLst>
              <a:ext uri="{FF2B5EF4-FFF2-40B4-BE49-F238E27FC236}">
                <a16:creationId xmlns:a16="http://schemas.microsoft.com/office/drawing/2014/main" id="{7C796721-621A-2C24-85EF-5FCF59FEF358}"/>
              </a:ext>
            </a:extLst>
          </p:cNvPr>
          <p:cNvSpPr/>
          <p:nvPr/>
        </p:nvSpPr>
        <p:spPr>
          <a:xfrm rot="5400000">
            <a:off x="2666215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1" name="직사각형 245">
            <a:extLst>
              <a:ext uri="{FF2B5EF4-FFF2-40B4-BE49-F238E27FC236}">
                <a16:creationId xmlns:a16="http://schemas.microsoft.com/office/drawing/2014/main" id="{0006D8B3-3533-DAE6-75A8-91142FD7E9D8}"/>
              </a:ext>
            </a:extLst>
          </p:cNvPr>
          <p:cNvSpPr/>
          <p:nvPr/>
        </p:nvSpPr>
        <p:spPr>
          <a:xfrm rot="5400000">
            <a:off x="1749881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2" name="직사각형 246">
            <a:extLst>
              <a:ext uri="{FF2B5EF4-FFF2-40B4-BE49-F238E27FC236}">
                <a16:creationId xmlns:a16="http://schemas.microsoft.com/office/drawing/2014/main" id="{64D088F4-9FC2-12AB-0D71-36CA97334515}"/>
              </a:ext>
            </a:extLst>
          </p:cNvPr>
          <p:cNvSpPr/>
          <p:nvPr/>
        </p:nvSpPr>
        <p:spPr>
          <a:xfrm rot="5400000">
            <a:off x="2672186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3" name="직사각형 247">
            <a:extLst>
              <a:ext uri="{FF2B5EF4-FFF2-40B4-BE49-F238E27FC236}">
                <a16:creationId xmlns:a16="http://schemas.microsoft.com/office/drawing/2014/main" id="{AE8D951A-CD02-2719-1505-74731BD1E426}"/>
              </a:ext>
            </a:extLst>
          </p:cNvPr>
          <p:cNvSpPr/>
          <p:nvPr/>
        </p:nvSpPr>
        <p:spPr>
          <a:xfrm rot="5400000">
            <a:off x="1749881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4" name="직사각형 248">
            <a:extLst>
              <a:ext uri="{FF2B5EF4-FFF2-40B4-BE49-F238E27FC236}">
                <a16:creationId xmlns:a16="http://schemas.microsoft.com/office/drawing/2014/main" id="{1578E1B3-4F31-7B7F-5761-B83FCFC33E43}"/>
              </a:ext>
            </a:extLst>
          </p:cNvPr>
          <p:cNvSpPr/>
          <p:nvPr/>
        </p:nvSpPr>
        <p:spPr>
          <a:xfrm rot="5400000">
            <a:off x="2672186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5" name="직사각형 245">
            <a:extLst>
              <a:ext uri="{FF2B5EF4-FFF2-40B4-BE49-F238E27FC236}">
                <a16:creationId xmlns:a16="http://schemas.microsoft.com/office/drawing/2014/main" id="{7F1135DE-C8E4-03A8-0AA0-5893F40EEC20}"/>
              </a:ext>
            </a:extLst>
          </p:cNvPr>
          <p:cNvSpPr/>
          <p:nvPr/>
        </p:nvSpPr>
        <p:spPr>
          <a:xfrm rot="5400000">
            <a:off x="876424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580098A-E852-16A1-926F-4A064E41E105}"/>
              </a:ext>
            </a:extLst>
          </p:cNvPr>
          <p:cNvSpPr/>
          <p:nvPr/>
        </p:nvSpPr>
        <p:spPr>
          <a:xfrm>
            <a:off x="382136" y="4600781"/>
            <a:ext cx="3193577" cy="923871"/>
          </a:xfrm>
          <a:prstGeom prst="roundRect">
            <a:avLst>
              <a:gd name="adj" fmla="val 12607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 Controller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C37224A-9DB7-65CB-7698-FB9371FFB6D2}"/>
              </a:ext>
            </a:extLst>
          </p:cNvPr>
          <p:cNvSpPr/>
          <p:nvPr/>
        </p:nvSpPr>
        <p:spPr>
          <a:xfrm>
            <a:off x="382136" y="5894004"/>
            <a:ext cx="3193577" cy="803058"/>
          </a:xfrm>
          <a:prstGeom prst="roundRect">
            <a:avLst>
              <a:gd name="adj" fmla="val 13195"/>
            </a:avLst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 Chip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E5C1DE5-D273-5DA7-8F5A-591F89F5CAF0}"/>
              </a:ext>
            </a:extLst>
          </p:cNvPr>
          <p:cNvSpPr/>
          <p:nvPr/>
        </p:nvSpPr>
        <p:spPr>
          <a:xfrm>
            <a:off x="527298" y="5036375"/>
            <a:ext cx="2903252" cy="397543"/>
          </a:xfrm>
          <a:prstGeom prst="roundRect">
            <a:avLst>
              <a:gd name="adj" fmla="val 30292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ECC Engine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CDD856F-693A-0C8A-5AE1-6EB9D23AE353}"/>
              </a:ext>
            </a:extLst>
          </p:cNvPr>
          <p:cNvGrpSpPr/>
          <p:nvPr/>
        </p:nvGrpSpPr>
        <p:grpSpPr>
          <a:xfrm>
            <a:off x="2537344" y="4236887"/>
            <a:ext cx="629715" cy="392491"/>
            <a:chOff x="1063386" y="4235055"/>
            <a:chExt cx="629715" cy="392491"/>
          </a:xfrm>
        </p:grpSpPr>
        <p:cxnSp>
          <p:nvCxnSpPr>
            <p:cNvPr id="36" name="직선 화살표 연결선 142">
              <a:extLst>
                <a:ext uri="{FF2B5EF4-FFF2-40B4-BE49-F238E27FC236}">
                  <a16:creationId xmlns:a16="http://schemas.microsoft.com/office/drawing/2014/main" id="{9B5557C0-81D3-F737-2969-987B8AA51CB7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063386" y="4235055"/>
              <a:ext cx="0" cy="361059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9D9859-05D4-0882-E468-E8E65DC625E7}"/>
                </a:ext>
              </a:extLst>
            </p:cNvPr>
            <p:cNvSpPr txBox="1"/>
            <p:nvPr/>
          </p:nvSpPr>
          <p:spPr>
            <a:xfrm>
              <a:off x="1136171" y="4258214"/>
              <a:ext cx="55693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latinLnBrk="0"/>
              <a:r>
                <a:rPr lang="en-US" i="1" dirty="0">
                  <a:solidFill>
                    <a:srgbClr val="C0000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Fail</a:t>
              </a:r>
              <a:endParaRPr lang="en-US" dirty="0">
                <a:solidFill>
                  <a:srgbClr val="C00000"/>
                </a:solidFill>
                <a:latin typeface="Courier" pitchFamily="2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60E77B-BD83-B655-AC4F-B6E510817751}"/>
              </a:ext>
            </a:extLst>
          </p:cNvPr>
          <p:cNvGrpSpPr/>
          <p:nvPr/>
        </p:nvGrpSpPr>
        <p:grpSpPr>
          <a:xfrm>
            <a:off x="4402565" y="3588284"/>
            <a:ext cx="2496804" cy="3034804"/>
            <a:chOff x="4402565" y="3588284"/>
            <a:chExt cx="2496804" cy="3034804"/>
          </a:xfrm>
        </p:grpSpPr>
        <p:sp>
          <p:nvSpPr>
            <p:cNvPr id="297" name="직사각형 219">
              <a:extLst>
                <a:ext uri="{FF2B5EF4-FFF2-40B4-BE49-F238E27FC236}">
                  <a16:creationId xmlns:a16="http://schemas.microsoft.com/office/drawing/2014/main" id="{8FAC448C-003D-2AC5-4FBC-F5FA59D0DA3D}"/>
                </a:ext>
              </a:extLst>
            </p:cNvPr>
            <p:cNvSpPr/>
            <p:nvPr/>
          </p:nvSpPr>
          <p:spPr>
            <a:xfrm>
              <a:off x="5279355" y="6344666"/>
              <a:ext cx="74965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8" name="직사각형 220">
              <a:extLst>
                <a:ext uri="{FF2B5EF4-FFF2-40B4-BE49-F238E27FC236}">
                  <a16:creationId xmlns:a16="http://schemas.microsoft.com/office/drawing/2014/main" id="{8EB3A244-75B2-5F5C-4848-B571F04BDC07}"/>
                </a:ext>
              </a:extLst>
            </p:cNvPr>
            <p:cNvSpPr/>
            <p:nvPr/>
          </p:nvSpPr>
          <p:spPr>
            <a:xfrm>
              <a:off x="5029275" y="6386811"/>
              <a:ext cx="197887" cy="194133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5" name="직사각형 222">
              <a:extLst>
                <a:ext uri="{FF2B5EF4-FFF2-40B4-BE49-F238E27FC236}">
                  <a16:creationId xmlns:a16="http://schemas.microsoft.com/office/drawing/2014/main" id="{416061DD-A6E1-AADB-EC87-ED2AC9D3A845}"/>
                </a:ext>
              </a:extLst>
            </p:cNvPr>
            <p:cNvSpPr/>
            <p:nvPr/>
          </p:nvSpPr>
          <p:spPr>
            <a:xfrm>
              <a:off x="6107209" y="6344666"/>
              <a:ext cx="79216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6" name="직사각형 223">
              <a:extLst>
                <a:ext uri="{FF2B5EF4-FFF2-40B4-BE49-F238E27FC236}">
                  <a16:creationId xmlns:a16="http://schemas.microsoft.com/office/drawing/2014/main" id="{6FC60101-B957-74EF-270C-3A1EFA4F938A}"/>
                </a:ext>
              </a:extLst>
            </p:cNvPr>
            <p:cNvSpPr/>
            <p:nvPr/>
          </p:nvSpPr>
          <p:spPr>
            <a:xfrm>
              <a:off x="5857129" y="6386811"/>
              <a:ext cx="197887" cy="194133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3" name="직사각형 228">
              <a:extLst>
                <a:ext uri="{FF2B5EF4-FFF2-40B4-BE49-F238E27FC236}">
                  <a16:creationId xmlns:a16="http://schemas.microsoft.com/office/drawing/2014/main" id="{0616CCE4-DF2A-0E00-CB28-6D48F2C7C878}"/>
                </a:ext>
              </a:extLst>
            </p:cNvPr>
            <p:cNvSpPr/>
            <p:nvPr/>
          </p:nvSpPr>
          <p:spPr>
            <a:xfrm>
              <a:off x="4651666" y="6344666"/>
              <a:ext cx="627689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4" name="직사각형 250">
              <a:extLst>
                <a:ext uri="{FF2B5EF4-FFF2-40B4-BE49-F238E27FC236}">
                  <a16:creationId xmlns:a16="http://schemas.microsoft.com/office/drawing/2014/main" id="{10DE5831-F2EE-A3FB-45B1-C8F0F62E5CCF}"/>
                </a:ext>
              </a:extLst>
            </p:cNvPr>
            <p:cNvSpPr/>
            <p:nvPr/>
          </p:nvSpPr>
          <p:spPr>
            <a:xfrm>
              <a:off x="4402565" y="6386811"/>
              <a:ext cx="195928" cy="194133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57ED636A-EF46-B723-05F0-B1CDF120771B}"/>
                </a:ext>
              </a:extLst>
            </p:cNvPr>
            <p:cNvSpPr txBox="1"/>
            <p:nvPr/>
          </p:nvSpPr>
          <p:spPr>
            <a:xfrm>
              <a:off x="4682259" y="3588284"/>
              <a:ext cx="1483579" cy="276999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i="1" dirty="0">
                  <a:solidFill>
                    <a:srgbClr val="ED7D31">
                      <a:lumMod val="75000"/>
                    </a:srgbClr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ECC fail</a:t>
              </a:r>
              <a:endParaRPr lang="ko-KR" altLang="en-US" i="1" dirty="0">
                <a:solidFill>
                  <a:srgbClr val="ED7D31">
                    <a:lumMod val="75000"/>
                  </a:srgbClr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289" name="직선 화살표 연결선 243">
              <a:extLst>
                <a:ext uri="{FF2B5EF4-FFF2-40B4-BE49-F238E27FC236}">
                  <a16:creationId xmlns:a16="http://schemas.microsoft.com/office/drawing/2014/main" id="{C1F9B8B5-DB0D-E0A7-D3A9-7D548A08E0C6}"/>
                </a:ext>
              </a:extLst>
            </p:cNvPr>
            <p:cNvCxnSpPr>
              <a:cxnSpLocks/>
              <a:stCxn id="288" idx="2"/>
            </p:cNvCxnSpPr>
            <p:nvPr/>
          </p:nvCxnSpPr>
          <p:spPr>
            <a:xfrm flipH="1">
              <a:off x="5416160" y="3865283"/>
              <a:ext cx="7889" cy="274991"/>
            </a:xfrm>
            <a:prstGeom prst="straightConnector1">
              <a:avLst/>
            </a:prstGeom>
            <a:noFill/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w="lg" len="lg"/>
              <a:tailEnd type="triangle" w="lg" len="lg"/>
            </a:ln>
            <a:effectLst/>
          </p:spPr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CE8D3C2-16B1-C331-6572-15727CA90372}"/>
                </a:ext>
              </a:extLst>
            </p:cNvPr>
            <p:cNvGrpSpPr/>
            <p:nvPr/>
          </p:nvGrpSpPr>
          <p:grpSpPr>
            <a:xfrm>
              <a:off x="4402565" y="4139070"/>
              <a:ext cx="1021484" cy="278422"/>
              <a:chOff x="4402565" y="4139070"/>
              <a:chExt cx="1021484" cy="278422"/>
            </a:xfrm>
          </p:grpSpPr>
          <p:sp>
            <p:nvSpPr>
              <p:cNvPr id="291" name="직사각형 121">
                <a:extLst>
                  <a:ext uri="{FF2B5EF4-FFF2-40B4-BE49-F238E27FC236}">
                    <a16:creationId xmlns:a16="http://schemas.microsoft.com/office/drawing/2014/main" id="{E76B5592-2199-385C-61D7-9EF838964C0C}"/>
                  </a:ext>
                </a:extLst>
              </p:cNvPr>
              <p:cNvSpPr/>
              <p:nvPr/>
            </p:nvSpPr>
            <p:spPr>
              <a:xfrm>
                <a:off x="5086827" y="4139070"/>
                <a:ext cx="150490" cy="278422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2" name="직사각형 122">
                <a:extLst>
                  <a:ext uri="{FF2B5EF4-FFF2-40B4-BE49-F238E27FC236}">
                    <a16:creationId xmlns:a16="http://schemas.microsoft.com/office/drawing/2014/main" id="{26A8DDC7-0748-3F37-9D6F-E31675A9A609}"/>
                  </a:ext>
                </a:extLst>
              </p:cNvPr>
              <p:cNvSpPr/>
              <p:nvPr/>
            </p:nvSpPr>
            <p:spPr>
              <a:xfrm>
                <a:off x="5236008" y="4139070"/>
                <a:ext cx="188041" cy="278422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0" name="직사각형 251">
                <a:extLst>
                  <a:ext uri="{FF2B5EF4-FFF2-40B4-BE49-F238E27FC236}">
                    <a16:creationId xmlns:a16="http://schemas.microsoft.com/office/drawing/2014/main" id="{6E115029-9C06-D4E6-9E4A-800D01218284}"/>
                  </a:ext>
                </a:extLst>
              </p:cNvPr>
              <p:cNvSpPr/>
              <p:nvPr/>
            </p:nvSpPr>
            <p:spPr>
              <a:xfrm>
                <a:off x="4402565" y="4139070"/>
                <a:ext cx="686161" cy="278422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</p:grpSp>
      <p:cxnSp>
        <p:nvCxnSpPr>
          <p:cNvPr id="319" name="직선 화살표 연결선 196">
            <a:extLst>
              <a:ext uri="{FF2B5EF4-FFF2-40B4-BE49-F238E27FC236}">
                <a16:creationId xmlns:a16="http://schemas.microsoft.com/office/drawing/2014/main" id="{9EA6A8D0-20FE-E3CF-DC28-1F0A956C9603}"/>
              </a:ext>
            </a:extLst>
          </p:cNvPr>
          <p:cNvCxnSpPr>
            <a:cxnSpLocks/>
          </p:cNvCxnSpPr>
          <p:nvPr/>
        </p:nvCxnSpPr>
        <p:spPr>
          <a:xfrm>
            <a:off x="4012516" y="810085"/>
            <a:ext cx="0" cy="5886977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1064C16-63FE-8B18-EC65-911C766E70CC}"/>
              </a:ext>
            </a:extLst>
          </p:cNvPr>
          <p:cNvSpPr/>
          <p:nvPr/>
        </p:nvSpPr>
        <p:spPr>
          <a:xfrm>
            <a:off x="2259037" y="2634568"/>
            <a:ext cx="1071906" cy="397135"/>
          </a:xfrm>
          <a:prstGeom prst="roundRect">
            <a:avLst/>
          </a:prstGeom>
          <a:noFill/>
          <a:ln w="254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2089C4-C1F3-74BB-77EC-24B750619FF3}"/>
              </a:ext>
            </a:extLst>
          </p:cNvPr>
          <p:cNvSpPr txBox="1"/>
          <p:nvPr/>
        </p:nvSpPr>
        <p:spPr>
          <a:xfrm>
            <a:off x="3729105" y="2694636"/>
            <a:ext cx="50841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 anchor="ctr">
            <a:spAutoFit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Best </a:t>
            </a:r>
            <a:r>
              <a:rPr lang="en-US" altLang="ko-KR" dirty="0" err="1">
                <a:solidFill>
                  <a:srgbClr val="C00000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tR</a:t>
            </a:r>
            <a:r>
              <a:rPr lang="en-US" altLang="ko-KR" i="1" dirty="0">
                <a:solidFill>
                  <a:srgbClr val="C0000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for the current operating conditions</a:t>
            </a:r>
            <a:endParaRPr lang="ko-KR" altLang="en-US" i="1" dirty="0">
              <a:solidFill>
                <a:srgbClr val="C00000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48" name="직선 화살표 연결선 10">
            <a:extLst>
              <a:ext uri="{FF2B5EF4-FFF2-40B4-BE49-F238E27FC236}">
                <a16:creationId xmlns:a16="http://schemas.microsoft.com/office/drawing/2014/main" id="{F43E7C24-92FD-29FC-155B-B8118BDBA9E3}"/>
              </a:ext>
            </a:extLst>
          </p:cNvPr>
          <p:cNvCxnSpPr>
            <a:cxnSpLocks/>
          </p:cNvCxnSpPr>
          <p:nvPr/>
        </p:nvCxnSpPr>
        <p:spPr>
          <a:xfrm>
            <a:off x="3330943" y="2828498"/>
            <a:ext cx="398162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miter lim="800000"/>
            <a:tailEnd type="triangle" w="lg" len="lg"/>
          </a:ln>
          <a:effectLst/>
        </p:spPr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AA35500-1554-5773-6122-0BD7DA37E067}"/>
              </a:ext>
            </a:extLst>
          </p:cNvPr>
          <p:cNvGrpSpPr/>
          <p:nvPr/>
        </p:nvGrpSpPr>
        <p:grpSpPr>
          <a:xfrm>
            <a:off x="537883" y="4229726"/>
            <a:ext cx="1472974" cy="381830"/>
            <a:chOff x="537883" y="4229726"/>
            <a:chExt cx="1472974" cy="381830"/>
          </a:xfrm>
        </p:grpSpPr>
        <p:cxnSp>
          <p:nvCxnSpPr>
            <p:cNvPr id="52" name="직선 화살표 연결선 10">
              <a:extLst>
                <a:ext uri="{FF2B5EF4-FFF2-40B4-BE49-F238E27FC236}">
                  <a16:creationId xmlns:a16="http://schemas.microsoft.com/office/drawing/2014/main" id="{5C08E5B5-6C8A-23E1-DE44-FD1606785E25}"/>
                </a:ext>
              </a:extLst>
            </p:cNvPr>
            <p:cNvCxnSpPr>
              <a:cxnSpLocks/>
            </p:cNvCxnSpPr>
            <p:nvPr/>
          </p:nvCxnSpPr>
          <p:spPr>
            <a:xfrm>
              <a:off x="966907" y="4229726"/>
              <a:ext cx="0" cy="360259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A1C3994-772A-C851-E9C5-E4EBB16FA56F}"/>
                </a:ext>
              </a:extLst>
            </p:cNvPr>
            <p:cNvSpPr/>
            <p:nvPr/>
          </p:nvSpPr>
          <p:spPr>
            <a:xfrm>
              <a:off x="981408" y="4242224"/>
              <a:ext cx="10294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Best </a:t>
              </a:r>
              <a:r>
                <a:rPr lang="en-US" altLang="ko-KR" dirty="0" err="1">
                  <a:solidFill>
                    <a:srgbClr val="C00000"/>
                  </a:solidFill>
                  <a:latin typeface="Courier" pitchFamily="2" charset="0"/>
                  <a:cs typeface="Times New Roman" panose="02020603050405020304" pitchFamily="18" charset="0"/>
                </a:rPr>
                <a:t>tR</a:t>
              </a:r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 </a:t>
              </a:r>
              <a:endParaRPr lang="en-CH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BCBA4E4-6890-4496-1CFA-03BBF8F46B34}"/>
                </a:ext>
              </a:extLst>
            </p:cNvPr>
            <p:cNvSpPr/>
            <p:nvPr/>
          </p:nvSpPr>
          <p:spPr>
            <a:xfrm>
              <a:off x="537883" y="4230470"/>
              <a:ext cx="4619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prstClr val="black"/>
                  </a:solidFill>
                  <a:latin typeface="Avenir Next" panose="020B0503020202020204" pitchFamily="34" charset="0"/>
                </a:rPr>
                <a:t>❶</a:t>
              </a:r>
              <a:endParaRPr lang="en-CH" dirty="0"/>
            </a:p>
          </p:txBody>
        </p:sp>
      </p:grpSp>
    </p:spTree>
    <p:extLst>
      <p:ext uri="{BB962C8B-B14F-4D97-AF65-F5344CB8AC3E}">
        <p14:creationId xmlns:p14="http://schemas.microsoft.com/office/powerpoint/2010/main" val="213110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A7E35-9EF8-46AF-3E71-09FAC1F17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P&amp;AR</a:t>
            </a:r>
            <a:r>
              <a:rPr lang="en-CH" baseline="30000" dirty="0"/>
              <a:t>2</a:t>
            </a:r>
            <a:r>
              <a:rPr lang="en-CH" dirty="0"/>
              <a:t>: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3DC7A-D815-5C02-433B-B93B212C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29</a:t>
            </a:fld>
            <a:endParaRPr lang="en-CH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6A0C966-E5E3-86D0-29DE-23E166E6D70A}"/>
              </a:ext>
            </a:extLst>
          </p:cNvPr>
          <p:cNvSpPr/>
          <p:nvPr/>
        </p:nvSpPr>
        <p:spPr>
          <a:xfrm>
            <a:off x="382136" y="901374"/>
            <a:ext cx="3193577" cy="3330054"/>
          </a:xfrm>
          <a:prstGeom prst="roundRect">
            <a:avLst>
              <a:gd name="adj" fmla="val 438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SSD Firmware (FTL)</a:t>
            </a:r>
          </a:p>
        </p:txBody>
      </p:sp>
      <p:graphicFrame>
        <p:nvGraphicFramePr>
          <p:cNvPr id="6" name="표 4">
            <a:extLst>
              <a:ext uri="{FF2B5EF4-FFF2-40B4-BE49-F238E27FC236}">
                <a16:creationId xmlns:a16="http://schemas.microsoft.com/office/drawing/2014/main" id="{DB26763C-AF5B-59AE-3425-7801FF258A6B}"/>
              </a:ext>
            </a:extLst>
          </p:cNvPr>
          <p:cNvGraphicFramePr>
            <a:graphicFrameLocks noGrp="1"/>
          </p:cNvGraphicFramePr>
          <p:nvPr/>
        </p:nvGraphicFramePr>
        <p:xfrm>
          <a:off x="676609" y="1382340"/>
          <a:ext cx="2604630" cy="2116800"/>
        </p:xfrm>
        <a:graphic>
          <a:graphicData uri="http://schemas.openxmlformats.org/drawingml/2006/table">
            <a:tbl>
              <a:tblPr firstRow="1" bandRow="1"/>
              <a:tblGrid>
                <a:gridCol w="727924">
                  <a:extLst>
                    <a:ext uri="{9D8B030D-6E8A-4147-A177-3AD203B41FA5}">
                      <a16:colId xmlns:a16="http://schemas.microsoft.com/office/drawing/2014/main" val="2980921032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3953851653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1962635091"/>
                    </a:ext>
                  </a:extLst>
                </a:gridCol>
              </a:tblGrid>
              <a:tr h="252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P/E 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1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500" b="0" i="0" baseline="-25000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RET</a:t>
                      </a:r>
                      <a:r>
                        <a:rPr lang="en-US" altLang="ko-KR" sz="1500" b="0" i="0" baseline="-2500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altLang="ko-KR" sz="1500" b="0" i="0" baseline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[days]</a:t>
                      </a:r>
                      <a:endParaRPr lang="ko-KR" altLang="en-US" sz="1500" b="0" i="0" baseline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 err="1">
                          <a:solidFill>
                            <a:schemeClr val="tx1"/>
                          </a:solidFill>
                          <a:latin typeface="Courier" pitchFamily="2" charset="0"/>
                          <a:cs typeface="Courier New" panose="02070309020205020404" pitchFamily="49" charset="0"/>
                        </a:rPr>
                        <a:t>tR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 [</a:t>
                      </a:r>
                      <a:r>
                        <a:rPr lang="el-GR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μ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s]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725893"/>
                  </a:ext>
                </a:extLst>
              </a:tr>
              <a:tr h="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250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65</a:t>
                      </a:r>
                      <a:endParaRPr lang="ko-KR" altLang="en-US" sz="1400" b="0" i="0" dirty="0">
                        <a:latin typeface="Avenir Next Medium" panose="020B050302020202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099888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618410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855543"/>
                  </a:ext>
                </a:extLst>
              </a:tr>
              <a:tr h="1401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687198"/>
                  </a:ext>
                </a:extLst>
              </a:tr>
              <a:tr h="14010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1.5K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522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139197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75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12154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7309E64-BA2B-FC4F-35B2-6ECEA2DFB711}"/>
              </a:ext>
            </a:extLst>
          </p:cNvPr>
          <p:cNvSpPr txBox="1"/>
          <p:nvPr/>
        </p:nvSpPr>
        <p:spPr>
          <a:xfrm>
            <a:off x="230344" y="3588284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Read–timing Parameter Table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F1BF0B-500F-973E-892D-D4E2C93F2A3C}"/>
              </a:ext>
            </a:extLst>
          </p:cNvPr>
          <p:cNvSpPr txBox="1"/>
          <p:nvPr/>
        </p:nvSpPr>
        <p:spPr>
          <a:xfrm>
            <a:off x="230344" y="3841606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(Pre-profiled)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9" name="직사각형 112">
            <a:extLst>
              <a:ext uri="{FF2B5EF4-FFF2-40B4-BE49-F238E27FC236}">
                <a16:creationId xmlns:a16="http://schemas.microsoft.com/office/drawing/2014/main" id="{AB1D9AEA-0DCD-AC3D-BB3C-95F66ABA8EF7}"/>
              </a:ext>
            </a:extLst>
          </p:cNvPr>
          <p:cNvSpPr/>
          <p:nvPr/>
        </p:nvSpPr>
        <p:spPr>
          <a:xfrm rot="5400000">
            <a:off x="1749881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직사각형 244">
            <a:extLst>
              <a:ext uri="{FF2B5EF4-FFF2-40B4-BE49-F238E27FC236}">
                <a16:creationId xmlns:a16="http://schemas.microsoft.com/office/drawing/2014/main" id="{7C796721-621A-2C24-85EF-5FCF59FEF358}"/>
              </a:ext>
            </a:extLst>
          </p:cNvPr>
          <p:cNvSpPr/>
          <p:nvPr/>
        </p:nvSpPr>
        <p:spPr>
          <a:xfrm rot="5400000">
            <a:off x="2666215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1" name="직사각형 245">
            <a:extLst>
              <a:ext uri="{FF2B5EF4-FFF2-40B4-BE49-F238E27FC236}">
                <a16:creationId xmlns:a16="http://schemas.microsoft.com/office/drawing/2014/main" id="{0006D8B3-3533-DAE6-75A8-91142FD7E9D8}"/>
              </a:ext>
            </a:extLst>
          </p:cNvPr>
          <p:cNvSpPr/>
          <p:nvPr/>
        </p:nvSpPr>
        <p:spPr>
          <a:xfrm rot="5400000">
            <a:off x="1749881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2" name="직사각형 246">
            <a:extLst>
              <a:ext uri="{FF2B5EF4-FFF2-40B4-BE49-F238E27FC236}">
                <a16:creationId xmlns:a16="http://schemas.microsoft.com/office/drawing/2014/main" id="{64D088F4-9FC2-12AB-0D71-36CA97334515}"/>
              </a:ext>
            </a:extLst>
          </p:cNvPr>
          <p:cNvSpPr/>
          <p:nvPr/>
        </p:nvSpPr>
        <p:spPr>
          <a:xfrm rot="5400000">
            <a:off x="2672186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3" name="직사각형 247">
            <a:extLst>
              <a:ext uri="{FF2B5EF4-FFF2-40B4-BE49-F238E27FC236}">
                <a16:creationId xmlns:a16="http://schemas.microsoft.com/office/drawing/2014/main" id="{AE8D951A-CD02-2719-1505-74731BD1E426}"/>
              </a:ext>
            </a:extLst>
          </p:cNvPr>
          <p:cNvSpPr/>
          <p:nvPr/>
        </p:nvSpPr>
        <p:spPr>
          <a:xfrm rot="5400000">
            <a:off x="1749881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4" name="직사각형 248">
            <a:extLst>
              <a:ext uri="{FF2B5EF4-FFF2-40B4-BE49-F238E27FC236}">
                <a16:creationId xmlns:a16="http://schemas.microsoft.com/office/drawing/2014/main" id="{1578E1B3-4F31-7B7F-5761-B83FCFC33E43}"/>
              </a:ext>
            </a:extLst>
          </p:cNvPr>
          <p:cNvSpPr/>
          <p:nvPr/>
        </p:nvSpPr>
        <p:spPr>
          <a:xfrm rot="5400000">
            <a:off x="2672186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5" name="직사각형 245">
            <a:extLst>
              <a:ext uri="{FF2B5EF4-FFF2-40B4-BE49-F238E27FC236}">
                <a16:creationId xmlns:a16="http://schemas.microsoft.com/office/drawing/2014/main" id="{7F1135DE-C8E4-03A8-0AA0-5893F40EEC20}"/>
              </a:ext>
            </a:extLst>
          </p:cNvPr>
          <p:cNvSpPr/>
          <p:nvPr/>
        </p:nvSpPr>
        <p:spPr>
          <a:xfrm rot="5400000">
            <a:off x="876424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580098A-E852-16A1-926F-4A064E41E105}"/>
              </a:ext>
            </a:extLst>
          </p:cNvPr>
          <p:cNvSpPr/>
          <p:nvPr/>
        </p:nvSpPr>
        <p:spPr>
          <a:xfrm>
            <a:off x="382136" y="4600781"/>
            <a:ext cx="3193577" cy="923871"/>
          </a:xfrm>
          <a:prstGeom prst="roundRect">
            <a:avLst>
              <a:gd name="adj" fmla="val 12607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 Controller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C37224A-9DB7-65CB-7698-FB9371FFB6D2}"/>
              </a:ext>
            </a:extLst>
          </p:cNvPr>
          <p:cNvSpPr/>
          <p:nvPr/>
        </p:nvSpPr>
        <p:spPr>
          <a:xfrm>
            <a:off x="382136" y="5894004"/>
            <a:ext cx="3193577" cy="803058"/>
          </a:xfrm>
          <a:prstGeom prst="roundRect">
            <a:avLst>
              <a:gd name="adj" fmla="val 13195"/>
            </a:avLst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 Chip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E5C1DE5-D273-5DA7-8F5A-591F89F5CAF0}"/>
              </a:ext>
            </a:extLst>
          </p:cNvPr>
          <p:cNvSpPr/>
          <p:nvPr/>
        </p:nvSpPr>
        <p:spPr>
          <a:xfrm>
            <a:off x="527298" y="5036375"/>
            <a:ext cx="2903252" cy="397543"/>
          </a:xfrm>
          <a:prstGeom prst="roundRect">
            <a:avLst>
              <a:gd name="adj" fmla="val 30292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ECC Engine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60E77B-BD83-B655-AC4F-B6E510817751}"/>
              </a:ext>
            </a:extLst>
          </p:cNvPr>
          <p:cNvGrpSpPr/>
          <p:nvPr/>
        </p:nvGrpSpPr>
        <p:grpSpPr>
          <a:xfrm>
            <a:off x="4402565" y="3588284"/>
            <a:ext cx="2496804" cy="3034804"/>
            <a:chOff x="4402565" y="3588284"/>
            <a:chExt cx="2496804" cy="3034804"/>
          </a:xfrm>
        </p:grpSpPr>
        <p:sp>
          <p:nvSpPr>
            <p:cNvPr id="297" name="직사각형 219">
              <a:extLst>
                <a:ext uri="{FF2B5EF4-FFF2-40B4-BE49-F238E27FC236}">
                  <a16:creationId xmlns:a16="http://schemas.microsoft.com/office/drawing/2014/main" id="{8FAC448C-003D-2AC5-4FBC-F5FA59D0DA3D}"/>
                </a:ext>
              </a:extLst>
            </p:cNvPr>
            <p:cNvSpPr/>
            <p:nvPr/>
          </p:nvSpPr>
          <p:spPr>
            <a:xfrm>
              <a:off x="5279355" y="6344666"/>
              <a:ext cx="74965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8" name="직사각형 220">
              <a:extLst>
                <a:ext uri="{FF2B5EF4-FFF2-40B4-BE49-F238E27FC236}">
                  <a16:creationId xmlns:a16="http://schemas.microsoft.com/office/drawing/2014/main" id="{8EB3A244-75B2-5F5C-4848-B571F04BDC07}"/>
                </a:ext>
              </a:extLst>
            </p:cNvPr>
            <p:cNvSpPr/>
            <p:nvPr/>
          </p:nvSpPr>
          <p:spPr>
            <a:xfrm>
              <a:off x="5029275" y="6386811"/>
              <a:ext cx="197887" cy="194133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5" name="직사각형 222">
              <a:extLst>
                <a:ext uri="{FF2B5EF4-FFF2-40B4-BE49-F238E27FC236}">
                  <a16:creationId xmlns:a16="http://schemas.microsoft.com/office/drawing/2014/main" id="{416061DD-A6E1-AADB-EC87-ED2AC9D3A845}"/>
                </a:ext>
              </a:extLst>
            </p:cNvPr>
            <p:cNvSpPr/>
            <p:nvPr/>
          </p:nvSpPr>
          <p:spPr>
            <a:xfrm>
              <a:off x="6107209" y="6344666"/>
              <a:ext cx="79216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6" name="직사각형 223">
              <a:extLst>
                <a:ext uri="{FF2B5EF4-FFF2-40B4-BE49-F238E27FC236}">
                  <a16:creationId xmlns:a16="http://schemas.microsoft.com/office/drawing/2014/main" id="{6FC60101-B957-74EF-270C-3A1EFA4F938A}"/>
                </a:ext>
              </a:extLst>
            </p:cNvPr>
            <p:cNvSpPr/>
            <p:nvPr/>
          </p:nvSpPr>
          <p:spPr>
            <a:xfrm>
              <a:off x="5857129" y="6386811"/>
              <a:ext cx="197887" cy="194133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3" name="직사각형 228">
              <a:extLst>
                <a:ext uri="{FF2B5EF4-FFF2-40B4-BE49-F238E27FC236}">
                  <a16:creationId xmlns:a16="http://schemas.microsoft.com/office/drawing/2014/main" id="{0616CCE4-DF2A-0E00-CB28-6D48F2C7C878}"/>
                </a:ext>
              </a:extLst>
            </p:cNvPr>
            <p:cNvSpPr/>
            <p:nvPr/>
          </p:nvSpPr>
          <p:spPr>
            <a:xfrm>
              <a:off x="4651666" y="6344666"/>
              <a:ext cx="627689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4" name="직사각형 250">
              <a:extLst>
                <a:ext uri="{FF2B5EF4-FFF2-40B4-BE49-F238E27FC236}">
                  <a16:creationId xmlns:a16="http://schemas.microsoft.com/office/drawing/2014/main" id="{10DE5831-F2EE-A3FB-45B1-C8F0F62E5CCF}"/>
                </a:ext>
              </a:extLst>
            </p:cNvPr>
            <p:cNvSpPr/>
            <p:nvPr/>
          </p:nvSpPr>
          <p:spPr>
            <a:xfrm>
              <a:off x="4402565" y="6386811"/>
              <a:ext cx="195928" cy="194133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57ED636A-EF46-B723-05F0-B1CDF120771B}"/>
                </a:ext>
              </a:extLst>
            </p:cNvPr>
            <p:cNvSpPr txBox="1"/>
            <p:nvPr/>
          </p:nvSpPr>
          <p:spPr>
            <a:xfrm>
              <a:off x="4682259" y="3588284"/>
              <a:ext cx="1483579" cy="276999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i="1" dirty="0">
                  <a:solidFill>
                    <a:srgbClr val="ED7D31">
                      <a:lumMod val="75000"/>
                    </a:srgbClr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ECC fail</a:t>
              </a:r>
              <a:endParaRPr lang="ko-KR" altLang="en-US" i="1" dirty="0">
                <a:solidFill>
                  <a:srgbClr val="ED7D31">
                    <a:lumMod val="75000"/>
                  </a:srgbClr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289" name="직선 화살표 연결선 243">
              <a:extLst>
                <a:ext uri="{FF2B5EF4-FFF2-40B4-BE49-F238E27FC236}">
                  <a16:creationId xmlns:a16="http://schemas.microsoft.com/office/drawing/2014/main" id="{C1F9B8B5-DB0D-E0A7-D3A9-7D548A08E0C6}"/>
                </a:ext>
              </a:extLst>
            </p:cNvPr>
            <p:cNvCxnSpPr>
              <a:cxnSpLocks/>
              <a:stCxn id="288" idx="2"/>
            </p:cNvCxnSpPr>
            <p:nvPr/>
          </p:nvCxnSpPr>
          <p:spPr>
            <a:xfrm flipH="1">
              <a:off x="5416160" y="3865283"/>
              <a:ext cx="7889" cy="274991"/>
            </a:xfrm>
            <a:prstGeom prst="straightConnector1">
              <a:avLst/>
            </a:prstGeom>
            <a:noFill/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w="lg" len="lg"/>
              <a:tailEnd type="triangle" w="lg" len="lg"/>
            </a:ln>
            <a:effectLst/>
          </p:spPr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CE8D3C2-16B1-C331-6572-15727CA90372}"/>
                </a:ext>
              </a:extLst>
            </p:cNvPr>
            <p:cNvGrpSpPr/>
            <p:nvPr/>
          </p:nvGrpSpPr>
          <p:grpSpPr>
            <a:xfrm>
              <a:off x="4402565" y="4139070"/>
              <a:ext cx="1021484" cy="278422"/>
              <a:chOff x="4402565" y="4139070"/>
              <a:chExt cx="1021484" cy="278422"/>
            </a:xfrm>
          </p:grpSpPr>
          <p:sp>
            <p:nvSpPr>
              <p:cNvPr id="291" name="직사각형 121">
                <a:extLst>
                  <a:ext uri="{FF2B5EF4-FFF2-40B4-BE49-F238E27FC236}">
                    <a16:creationId xmlns:a16="http://schemas.microsoft.com/office/drawing/2014/main" id="{E76B5592-2199-385C-61D7-9EF838964C0C}"/>
                  </a:ext>
                </a:extLst>
              </p:cNvPr>
              <p:cNvSpPr/>
              <p:nvPr/>
            </p:nvSpPr>
            <p:spPr>
              <a:xfrm>
                <a:off x="5086827" y="4139070"/>
                <a:ext cx="150490" cy="278422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2" name="직사각형 122">
                <a:extLst>
                  <a:ext uri="{FF2B5EF4-FFF2-40B4-BE49-F238E27FC236}">
                    <a16:creationId xmlns:a16="http://schemas.microsoft.com/office/drawing/2014/main" id="{26A8DDC7-0748-3F37-9D6F-E31675A9A609}"/>
                  </a:ext>
                </a:extLst>
              </p:cNvPr>
              <p:cNvSpPr/>
              <p:nvPr/>
            </p:nvSpPr>
            <p:spPr>
              <a:xfrm>
                <a:off x="5236008" y="4139070"/>
                <a:ext cx="188041" cy="278422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0" name="직사각형 251">
                <a:extLst>
                  <a:ext uri="{FF2B5EF4-FFF2-40B4-BE49-F238E27FC236}">
                    <a16:creationId xmlns:a16="http://schemas.microsoft.com/office/drawing/2014/main" id="{6E115029-9C06-D4E6-9E4A-800D01218284}"/>
                  </a:ext>
                </a:extLst>
              </p:cNvPr>
              <p:cNvSpPr/>
              <p:nvPr/>
            </p:nvSpPr>
            <p:spPr>
              <a:xfrm>
                <a:off x="4402565" y="4139070"/>
                <a:ext cx="686161" cy="278422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</p:grpSp>
      <p:cxnSp>
        <p:nvCxnSpPr>
          <p:cNvPr id="319" name="직선 화살표 연결선 196">
            <a:extLst>
              <a:ext uri="{FF2B5EF4-FFF2-40B4-BE49-F238E27FC236}">
                <a16:creationId xmlns:a16="http://schemas.microsoft.com/office/drawing/2014/main" id="{9EA6A8D0-20FE-E3CF-DC28-1F0A956C9603}"/>
              </a:ext>
            </a:extLst>
          </p:cNvPr>
          <p:cNvCxnSpPr>
            <a:cxnSpLocks/>
          </p:cNvCxnSpPr>
          <p:nvPr/>
        </p:nvCxnSpPr>
        <p:spPr>
          <a:xfrm>
            <a:off x="4012516" y="810085"/>
            <a:ext cx="0" cy="5886977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1064C16-63FE-8B18-EC65-911C766E70CC}"/>
              </a:ext>
            </a:extLst>
          </p:cNvPr>
          <p:cNvSpPr/>
          <p:nvPr/>
        </p:nvSpPr>
        <p:spPr>
          <a:xfrm>
            <a:off x="2259037" y="2634568"/>
            <a:ext cx="1071906" cy="397135"/>
          </a:xfrm>
          <a:prstGeom prst="roundRect">
            <a:avLst/>
          </a:prstGeom>
          <a:noFill/>
          <a:ln w="254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2089C4-C1F3-74BB-77EC-24B750619FF3}"/>
              </a:ext>
            </a:extLst>
          </p:cNvPr>
          <p:cNvSpPr txBox="1"/>
          <p:nvPr/>
        </p:nvSpPr>
        <p:spPr>
          <a:xfrm>
            <a:off x="3729105" y="2694636"/>
            <a:ext cx="50841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 anchor="ctr">
            <a:spAutoFit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Best </a:t>
            </a:r>
            <a:r>
              <a:rPr lang="en-US" altLang="ko-KR" dirty="0" err="1">
                <a:solidFill>
                  <a:srgbClr val="C00000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tR</a:t>
            </a:r>
            <a:r>
              <a:rPr lang="en-US" altLang="ko-KR" i="1" dirty="0">
                <a:solidFill>
                  <a:srgbClr val="C0000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for the current operating conditions</a:t>
            </a:r>
            <a:endParaRPr lang="ko-KR" altLang="en-US" i="1" dirty="0">
              <a:solidFill>
                <a:srgbClr val="C00000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48" name="직선 화살표 연결선 10">
            <a:extLst>
              <a:ext uri="{FF2B5EF4-FFF2-40B4-BE49-F238E27FC236}">
                <a16:creationId xmlns:a16="http://schemas.microsoft.com/office/drawing/2014/main" id="{F43E7C24-92FD-29FC-155B-B8118BDBA9E3}"/>
              </a:ext>
            </a:extLst>
          </p:cNvPr>
          <p:cNvCxnSpPr>
            <a:cxnSpLocks/>
          </p:cNvCxnSpPr>
          <p:nvPr/>
        </p:nvCxnSpPr>
        <p:spPr>
          <a:xfrm>
            <a:off x="3330943" y="2828498"/>
            <a:ext cx="398162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miter lim="800000"/>
            <a:tailEnd type="triangle" w="lg" len="lg"/>
          </a:ln>
          <a:effectLst/>
        </p:spPr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AA35500-1554-5773-6122-0BD7DA37E067}"/>
              </a:ext>
            </a:extLst>
          </p:cNvPr>
          <p:cNvGrpSpPr/>
          <p:nvPr/>
        </p:nvGrpSpPr>
        <p:grpSpPr>
          <a:xfrm>
            <a:off x="537883" y="4229726"/>
            <a:ext cx="1472974" cy="381830"/>
            <a:chOff x="537883" y="4229726"/>
            <a:chExt cx="1472974" cy="381830"/>
          </a:xfrm>
        </p:grpSpPr>
        <p:cxnSp>
          <p:nvCxnSpPr>
            <p:cNvPr id="52" name="직선 화살표 연결선 10">
              <a:extLst>
                <a:ext uri="{FF2B5EF4-FFF2-40B4-BE49-F238E27FC236}">
                  <a16:creationId xmlns:a16="http://schemas.microsoft.com/office/drawing/2014/main" id="{5C08E5B5-6C8A-23E1-DE44-FD1606785E25}"/>
                </a:ext>
              </a:extLst>
            </p:cNvPr>
            <p:cNvCxnSpPr>
              <a:cxnSpLocks/>
            </p:cNvCxnSpPr>
            <p:nvPr/>
          </p:nvCxnSpPr>
          <p:spPr>
            <a:xfrm>
              <a:off x="966907" y="4229726"/>
              <a:ext cx="0" cy="360259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A1C3994-772A-C851-E9C5-E4EBB16FA56F}"/>
                </a:ext>
              </a:extLst>
            </p:cNvPr>
            <p:cNvSpPr/>
            <p:nvPr/>
          </p:nvSpPr>
          <p:spPr>
            <a:xfrm>
              <a:off x="981408" y="4242224"/>
              <a:ext cx="10294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Best </a:t>
              </a:r>
              <a:r>
                <a:rPr lang="en-US" altLang="ko-KR" dirty="0" err="1">
                  <a:solidFill>
                    <a:srgbClr val="C00000"/>
                  </a:solidFill>
                  <a:latin typeface="Courier" pitchFamily="2" charset="0"/>
                  <a:cs typeface="Times New Roman" panose="02020603050405020304" pitchFamily="18" charset="0"/>
                </a:rPr>
                <a:t>tR</a:t>
              </a:r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 </a:t>
              </a:r>
              <a:endParaRPr lang="en-CH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BCBA4E4-6890-4496-1CFA-03BBF8F46B34}"/>
                </a:ext>
              </a:extLst>
            </p:cNvPr>
            <p:cNvSpPr/>
            <p:nvPr/>
          </p:nvSpPr>
          <p:spPr>
            <a:xfrm>
              <a:off x="537883" y="4230470"/>
              <a:ext cx="4619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prstClr val="black"/>
                  </a:solidFill>
                  <a:latin typeface="Avenir Next" panose="020B0503020202020204" pitchFamily="34" charset="0"/>
                </a:rPr>
                <a:t>❶</a:t>
              </a:r>
              <a:endParaRPr lang="en-CH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589AB5-9640-F025-FDC9-0AF478DD6563}"/>
              </a:ext>
            </a:extLst>
          </p:cNvPr>
          <p:cNvGrpSpPr/>
          <p:nvPr/>
        </p:nvGrpSpPr>
        <p:grpSpPr>
          <a:xfrm>
            <a:off x="447059" y="5475226"/>
            <a:ext cx="5660149" cy="491582"/>
            <a:chOff x="447059" y="5475226"/>
            <a:chExt cx="5660149" cy="491582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FD193F-1C69-E4CC-E1FE-44518C59DC70}"/>
                </a:ext>
              </a:extLst>
            </p:cNvPr>
            <p:cNvSpPr/>
            <p:nvPr/>
          </p:nvSpPr>
          <p:spPr>
            <a:xfrm>
              <a:off x="876423" y="5558767"/>
              <a:ext cx="5230785" cy="25225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Read-retry w/ best </a:t>
              </a:r>
              <a:r>
                <a:rPr lang="en-US" altLang="ko-KR" dirty="0" err="1">
                  <a:solidFill>
                    <a:srgbClr val="C00000"/>
                  </a:solidFill>
                  <a:latin typeface="Courier" pitchFamily="2" charset="0"/>
                  <a:cs typeface="Times New Roman" panose="02020603050405020304" pitchFamily="18" charset="0"/>
                </a:rPr>
                <a:t>tR</a:t>
              </a:r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 + speculative start</a:t>
              </a:r>
              <a:endParaRPr lang="en-CH" dirty="0"/>
            </a:p>
          </p:txBody>
        </p: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89C2A1BC-B15B-F68C-6E73-70BEEC904A9B}"/>
                </a:ext>
              </a:extLst>
            </p:cNvPr>
            <p:cNvSpPr/>
            <p:nvPr/>
          </p:nvSpPr>
          <p:spPr>
            <a:xfrm>
              <a:off x="454051" y="5475226"/>
              <a:ext cx="444719" cy="491582"/>
            </a:xfrm>
            <a:prstGeom prst="arc">
              <a:avLst>
                <a:gd name="adj1" fmla="val 16200000"/>
                <a:gd name="adj2" fmla="val 13553530"/>
              </a:avLst>
            </a:prstGeom>
            <a:ln w="19050">
              <a:solidFill>
                <a:srgbClr val="C0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4353B88-E83E-ADA1-FC73-B801C03D11F9}"/>
                </a:ext>
              </a:extLst>
            </p:cNvPr>
            <p:cNvSpPr/>
            <p:nvPr/>
          </p:nvSpPr>
          <p:spPr>
            <a:xfrm>
              <a:off x="447059" y="5536351"/>
              <a:ext cx="4619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kern="0" dirty="0">
                  <a:solidFill>
                    <a:prstClr val="black"/>
                  </a:solidFill>
                </a:rPr>
                <a:t>❷</a:t>
              </a:r>
              <a:endParaRPr lang="en-CH" dirty="0"/>
            </a:p>
          </p:txBody>
        </p:sp>
      </p:grpSp>
      <p:sp>
        <p:nvSpPr>
          <p:cNvPr id="49" name="직사각형 236">
            <a:extLst>
              <a:ext uri="{FF2B5EF4-FFF2-40B4-BE49-F238E27FC236}">
                <a16:creationId xmlns:a16="http://schemas.microsoft.com/office/drawing/2014/main" id="{A29440A5-5335-A09A-92B1-550452AA296C}"/>
              </a:ext>
            </a:extLst>
          </p:cNvPr>
          <p:cNvSpPr/>
          <p:nvPr/>
        </p:nvSpPr>
        <p:spPr>
          <a:xfrm>
            <a:off x="5421287" y="4410294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직사각형 237">
            <a:extLst>
              <a:ext uri="{FF2B5EF4-FFF2-40B4-BE49-F238E27FC236}">
                <a16:creationId xmlns:a16="http://schemas.microsoft.com/office/drawing/2014/main" id="{64779C70-0448-58A5-751F-2031A9B3E2E2}"/>
              </a:ext>
            </a:extLst>
          </p:cNvPr>
          <p:cNvSpPr/>
          <p:nvPr/>
        </p:nvSpPr>
        <p:spPr>
          <a:xfrm>
            <a:off x="5920672" y="4410294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1" name="직사각형 238">
            <a:extLst>
              <a:ext uri="{FF2B5EF4-FFF2-40B4-BE49-F238E27FC236}">
                <a16:creationId xmlns:a16="http://schemas.microsoft.com/office/drawing/2014/main" id="{96888544-73F7-1D92-4502-270BAC8E1EFB}"/>
              </a:ext>
            </a:extLst>
          </p:cNvPr>
          <p:cNvSpPr/>
          <p:nvPr/>
        </p:nvSpPr>
        <p:spPr>
          <a:xfrm>
            <a:off x="6069851" y="4410294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4" name="직사각형 125">
            <a:extLst>
              <a:ext uri="{FF2B5EF4-FFF2-40B4-BE49-F238E27FC236}">
                <a16:creationId xmlns:a16="http://schemas.microsoft.com/office/drawing/2014/main" id="{E9EF193E-F43A-CC06-7D51-FB712C04E50B}"/>
              </a:ext>
            </a:extLst>
          </p:cNvPr>
          <p:cNvSpPr/>
          <p:nvPr/>
        </p:nvSpPr>
        <p:spPr>
          <a:xfrm>
            <a:off x="5927139" y="4678610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5" name="직사각형 126">
            <a:extLst>
              <a:ext uri="{FF2B5EF4-FFF2-40B4-BE49-F238E27FC236}">
                <a16:creationId xmlns:a16="http://schemas.microsoft.com/office/drawing/2014/main" id="{7577F951-0D70-2E6B-FC33-83200E4DF8CB}"/>
              </a:ext>
            </a:extLst>
          </p:cNvPr>
          <p:cNvSpPr/>
          <p:nvPr/>
        </p:nvSpPr>
        <p:spPr>
          <a:xfrm>
            <a:off x="6426524" y="4678610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6" name="직사각형 127">
            <a:extLst>
              <a:ext uri="{FF2B5EF4-FFF2-40B4-BE49-F238E27FC236}">
                <a16:creationId xmlns:a16="http://schemas.microsoft.com/office/drawing/2014/main" id="{C21B1EC4-8526-AEDE-DC03-2D5F96C740F1}"/>
              </a:ext>
            </a:extLst>
          </p:cNvPr>
          <p:cNvSpPr/>
          <p:nvPr/>
        </p:nvSpPr>
        <p:spPr>
          <a:xfrm>
            <a:off x="6575703" y="4678610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0" name="직사각형 143">
            <a:extLst>
              <a:ext uri="{FF2B5EF4-FFF2-40B4-BE49-F238E27FC236}">
                <a16:creationId xmlns:a16="http://schemas.microsoft.com/office/drawing/2014/main" id="{41876BDC-4BAF-2761-4429-625764BFAA40}"/>
              </a:ext>
            </a:extLst>
          </p:cNvPr>
          <p:cNvSpPr/>
          <p:nvPr/>
        </p:nvSpPr>
        <p:spPr>
          <a:xfrm>
            <a:off x="6446969" y="5139431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1" name="직사각형 145">
            <a:extLst>
              <a:ext uri="{FF2B5EF4-FFF2-40B4-BE49-F238E27FC236}">
                <a16:creationId xmlns:a16="http://schemas.microsoft.com/office/drawing/2014/main" id="{CB25786C-DF3F-68F6-5826-CE6B4FD4DACC}"/>
              </a:ext>
            </a:extLst>
          </p:cNvPr>
          <p:cNvSpPr/>
          <p:nvPr/>
        </p:nvSpPr>
        <p:spPr>
          <a:xfrm>
            <a:off x="6946354" y="5139431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2" name="직사각형 146">
            <a:extLst>
              <a:ext uri="{FF2B5EF4-FFF2-40B4-BE49-F238E27FC236}">
                <a16:creationId xmlns:a16="http://schemas.microsoft.com/office/drawing/2014/main" id="{3B65B6B4-CEF1-28FE-6808-4E9974073006}"/>
              </a:ext>
            </a:extLst>
          </p:cNvPr>
          <p:cNvSpPr/>
          <p:nvPr/>
        </p:nvSpPr>
        <p:spPr>
          <a:xfrm>
            <a:off x="7095533" y="5139431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4" name="직사각형 157">
            <a:extLst>
              <a:ext uri="{FF2B5EF4-FFF2-40B4-BE49-F238E27FC236}">
                <a16:creationId xmlns:a16="http://schemas.microsoft.com/office/drawing/2014/main" id="{31669986-A1D4-3321-2535-28529D715BEA}"/>
              </a:ext>
            </a:extLst>
          </p:cNvPr>
          <p:cNvSpPr/>
          <p:nvPr/>
        </p:nvSpPr>
        <p:spPr>
          <a:xfrm>
            <a:off x="6946354" y="5419985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5" name="직사각형 160">
            <a:extLst>
              <a:ext uri="{FF2B5EF4-FFF2-40B4-BE49-F238E27FC236}">
                <a16:creationId xmlns:a16="http://schemas.microsoft.com/office/drawing/2014/main" id="{C17739EF-4749-D963-CB92-DAECFBD0D851}"/>
              </a:ext>
            </a:extLst>
          </p:cNvPr>
          <p:cNvSpPr/>
          <p:nvPr/>
        </p:nvSpPr>
        <p:spPr>
          <a:xfrm>
            <a:off x="7445739" y="5419985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6" name="직사각형 161">
            <a:extLst>
              <a:ext uri="{FF2B5EF4-FFF2-40B4-BE49-F238E27FC236}">
                <a16:creationId xmlns:a16="http://schemas.microsoft.com/office/drawing/2014/main" id="{475D002B-9CD2-9235-FB4C-B7EAE5123F6B}"/>
              </a:ext>
            </a:extLst>
          </p:cNvPr>
          <p:cNvSpPr/>
          <p:nvPr/>
        </p:nvSpPr>
        <p:spPr>
          <a:xfrm>
            <a:off x="7594918" y="5419985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7" name="직사각형 216">
            <a:extLst>
              <a:ext uri="{FF2B5EF4-FFF2-40B4-BE49-F238E27FC236}">
                <a16:creationId xmlns:a16="http://schemas.microsoft.com/office/drawing/2014/main" id="{9EA77DE5-7C29-F0B7-2B52-2E73696F6B3B}"/>
              </a:ext>
            </a:extLst>
          </p:cNvPr>
          <p:cNvSpPr/>
          <p:nvPr/>
        </p:nvSpPr>
        <p:spPr>
          <a:xfrm>
            <a:off x="6928086" y="6344666"/>
            <a:ext cx="1062771" cy="278422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Courier New" panose="02070309020205020404" pitchFamily="49" charset="0"/>
              </a:rPr>
              <a:t>Best </a:t>
            </a:r>
            <a:r>
              <a:rPr kumimoji="0" lang="en-US" altLang="ko-KR" sz="160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kumimoji="0" lang="ko-KR" altLang="en-US" sz="18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8" name="직사각형 217">
            <a:extLst>
              <a:ext uri="{FF2B5EF4-FFF2-40B4-BE49-F238E27FC236}">
                <a16:creationId xmlns:a16="http://schemas.microsoft.com/office/drawing/2014/main" id="{70AA37AF-BDF3-C62B-D1D5-49E587A5A965}"/>
              </a:ext>
            </a:extLst>
          </p:cNvPr>
          <p:cNvSpPr/>
          <p:nvPr/>
        </p:nvSpPr>
        <p:spPr>
          <a:xfrm>
            <a:off x="6678997" y="6386811"/>
            <a:ext cx="195928" cy="194133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1" name="직사각형 168">
            <a:extLst>
              <a:ext uri="{FF2B5EF4-FFF2-40B4-BE49-F238E27FC236}">
                <a16:creationId xmlns:a16="http://schemas.microsoft.com/office/drawing/2014/main" id="{59503EBF-3683-4EDE-5BDF-602213A2DB7C}"/>
              </a:ext>
            </a:extLst>
          </p:cNvPr>
          <p:cNvSpPr/>
          <p:nvPr/>
        </p:nvSpPr>
        <p:spPr>
          <a:xfrm>
            <a:off x="6536301" y="4903471"/>
            <a:ext cx="284449" cy="26760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B1F588C-6B36-96EC-7787-4395A6FB7F65}"/>
              </a:ext>
            </a:extLst>
          </p:cNvPr>
          <p:cNvSpPr txBox="1"/>
          <p:nvPr/>
        </p:nvSpPr>
        <p:spPr>
          <a:xfrm>
            <a:off x="7035686" y="4865863"/>
            <a:ext cx="1483579" cy="276999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ECC success</a:t>
            </a:r>
            <a:endParaRPr lang="ko-KR" altLang="en-US" i="1" dirty="0">
              <a:solidFill>
                <a:srgbClr val="357429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73" name="직선 화살표 연결선 243">
            <a:extLst>
              <a:ext uri="{FF2B5EF4-FFF2-40B4-BE49-F238E27FC236}">
                <a16:creationId xmlns:a16="http://schemas.microsoft.com/office/drawing/2014/main" id="{AD3852E5-3970-AD7B-A7AF-977BFE53455F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7769587" y="5142862"/>
            <a:ext cx="7889" cy="274991"/>
          </a:xfrm>
          <a:prstGeom prst="straightConnector1">
            <a:avLst/>
          </a:prstGeom>
          <a:noFill/>
          <a:ln w="12700" cap="flat" cmpd="sng" algn="ctr">
            <a:solidFill>
              <a:srgbClr val="357429"/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29E38B8-0A0B-9226-989A-6271FD81FCCB}"/>
              </a:ext>
            </a:extLst>
          </p:cNvPr>
          <p:cNvGrpSpPr/>
          <p:nvPr/>
        </p:nvGrpSpPr>
        <p:grpSpPr>
          <a:xfrm>
            <a:off x="2537344" y="4219605"/>
            <a:ext cx="1102231" cy="400110"/>
            <a:chOff x="1063386" y="4217773"/>
            <a:chExt cx="1102231" cy="400110"/>
          </a:xfrm>
        </p:grpSpPr>
        <p:cxnSp>
          <p:nvCxnSpPr>
            <p:cNvPr id="75" name="직선 화살표 연결선 142">
              <a:extLst>
                <a:ext uri="{FF2B5EF4-FFF2-40B4-BE49-F238E27FC236}">
                  <a16:creationId xmlns:a16="http://schemas.microsoft.com/office/drawing/2014/main" id="{2A7805ED-7F9C-F8B8-2D1E-9B20495F603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063386" y="4235055"/>
              <a:ext cx="0" cy="361059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7ADBFC4-5CC5-C99C-FA47-6F7AAE6B150E}"/>
                </a:ext>
              </a:extLst>
            </p:cNvPr>
            <p:cNvSpPr txBox="1"/>
            <p:nvPr/>
          </p:nvSpPr>
          <p:spPr>
            <a:xfrm>
              <a:off x="1136170" y="4217773"/>
              <a:ext cx="102944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i="1" dirty="0"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Page </a:t>
              </a:r>
              <a:r>
                <a:rPr lang="en-US" sz="2000" dirty="0">
                  <a:latin typeface="Courier" pitchFamily="2" charset="0"/>
                  <a:ea typeface="Cambria" panose="02040503050406030204" pitchFamily="18" charset="0"/>
                  <a:cs typeface="Times New Roman" panose="02020603050405020304" pitchFamily="18" charset="0"/>
                </a:rPr>
                <a:t>A</a:t>
              </a:r>
              <a:endParaRPr lang="en-US" dirty="0">
                <a:latin typeface="Courier" pitchFamily="2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120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FDF3-5E7B-E844-9E97-009672EF1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Problem: Long, Non-Deterministic Latency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B942E-78A6-1C44-B302-C4F7B44ED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3</a:t>
            </a:fld>
            <a:endParaRPr lang="en-CH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41316F1-3A40-8D44-9375-5B97A6E93963}"/>
              </a:ext>
            </a:extLst>
          </p:cNvPr>
          <p:cNvSpPr/>
          <p:nvPr/>
        </p:nvSpPr>
        <p:spPr>
          <a:xfrm>
            <a:off x="3825488" y="1567815"/>
            <a:ext cx="4567806" cy="3119907"/>
          </a:xfrm>
          <a:prstGeom prst="roundRect">
            <a:avLst>
              <a:gd name="adj" fmla="val 8216"/>
            </a:avLst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Flash-Based SSD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474A93B-97B7-B14B-9182-0845E406372E}"/>
              </a:ext>
            </a:extLst>
          </p:cNvPr>
          <p:cNvGrpSpPr/>
          <p:nvPr/>
        </p:nvGrpSpPr>
        <p:grpSpPr>
          <a:xfrm>
            <a:off x="748380" y="2254998"/>
            <a:ext cx="3077108" cy="307777"/>
            <a:chOff x="748380" y="2254998"/>
            <a:chExt cx="3077108" cy="307777"/>
          </a:xfrm>
        </p:grpSpPr>
        <p:cxnSp>
          <p:nvCxnSpPr>
            <p:cNvPr id="9" name="직선 화살표 연결선 142">
              <a:extLst>
                <a:ext uri="{FF2B5EF4-FFF2-40B4-BE49-F238E27FC236}">
                  <a16:creationId xmlns:a16="http://schemas.microsoft.com/office/drawing/2014/main" id="{089CE54F-BB49-7640-B8E3-1B6ACCB7E33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19219" y="2407567"/>
              <a:ext cx="706269" cy="5080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A7824E-5027-F84A-8E35-AAB8D8A9E0A5}"/>
                </a:ext>
              </a:extLst>
            </p:cNvPr>
            <p:cNvSpPr txBox="1"/>
            <p:nvPr/>
          </p:nvSpPr>
          <p:spPr>
            <a:xfrm>
              <a:off x="748380" y="2254998"/>
              <a:ext cx="23242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Read request (4 KiB)</a:t>
              </a:r>
              <a:endParaRPr lang="ko-KR" altLang="en-US" sz="2000" i="1" dirty="0">
                <a:latin typeface="Avenir Next Medium" panose="020B0503020202020204" pitchFamily="34" charset="0"/>
              </a:endParaRPr>
            </a:p>
          </p:txBody>
        </p:sp>
      </p:grpSp>
      <p:cxnSp>
        <p:nvCxnSpPr>
          <p:cNvPr id="11" name="직선 화살표 연결선 142">
            <a:extLst>
              <a:ext uri="{FF2B5EF4-FFF2-40B4-BE49-F238E27FC236}">
                <a16:creationId xmlns:a16="http://schemas.microsoft.com/office/drawing/2014/main" id="{69A519EB-888B-F844-A3AA-3131D7CCF21B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3119219" y="3785606"/>
            <a:ext cx="706269" cy="5080"/>
          </a:xfrm>
          <a:prstGeom prst="straightConnector1">
            <a:avLst/>
          </a:prstGeom>
          <a:ln w="19050">
            <a:solidFill>
              <a:srgbClr val="C61065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2EB1C85-DB9C-814B-8212-8BDE90B2B908}"/>
              </a:ext>
            </a:extLst>
          </p:cNvPr>
          <p:cNvSpPr txBox="1"/>
          <p:nvPr/>
        </p:nvSpPr>
        <p:spPr>
          <a:xfrm>
            <a:off x="948310" y="3633037"/>
            <a:ext cx="22699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Requested data</a:t>
            </a:r>
            <a:endParaRPr lang="ko-KR" altLang="en-US" sz="2000" i="1" dirty="0">
              <a:latin typeface="Avenir Next Medium" panose="020B05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22C121-718E-714C-A11C-0EFEA9FB838E}"/>
              </a:ext>
            </a:extLst>
          </p:cNvPr>
          <p:cNvSpPr txBox="1"/>
          <p:nvPr/>
        </p:nvSpPr>
        <p:spPr>
          <a:xfrm>
            <a:off x="255411" y="3942155"/>
            <a:ext cx="365569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Expected latency: 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</a:rPr>
              <a:t>100</a:t>
            </a:r>
            <a:r>
              <a:rPr lang="en-US" altLang="ko-KR" sz="2000" i="1" dirty="0">
                <a:latin typeface="Avenir Next Medium" panose="020B0503020202020204" pitchFamily="34" charset="0"/>
              </a:rPr>
              <a:t> 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</a:rPr>
              <a:t>µs</a:t>
            </a:r>
            <a:endParaRPr lang="ko-KR" altLang="en-US" sz="2000" i="1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7F05BE-9AA1-304D-B337-02F3B0D5F778}"/>
              </a:ext>
            </a:extLst>
          </p:cNvPr>
          <p:cNvSpPr txBox="1"/>
          <p:nvPr/>
        </p:nvSpPr>
        <p:spPr>
          <a:xfrm>
            <a:off x="255411" y="4251273"/>
            <a:ext cx="365569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Actual latency: &gt; </a:t>
            </a:r>
            <a:r>
              <a:rPr lang="en-US" altLang="ko-KR" sz="2000" i="1" dirty="0">
                <a:solidFill>
                  <a:srgbClr val="FF0000"/>
                </a:solidFill>
                <a:latin typeface="Avenir Next Medium" panose="020B0503020202020204" pitchFamily="34" charset="0"/>
              </a:rPr>
              <a:t>1 </a:t>
            </a:r>
            <a:r>
              <a:rPr lang="en-US" altLang="ko-KR" sz="2000" i="1" dirty="0" err="1">
                <a:solidFill>
                  <a:srgbClr val="FF0000"/>
                </a:solidFill>
                <a:latin typeface="Avenir Next Medium" panose="020B0503020202020204" pitchFamily="34" charset="0"/>
              </a:rPr>
              <a:t>ms</a:t>
            </a:r>
            <a:endParaRPr lang="ko-KR" altLang="en-US" sz="2000" i="1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76CBED-CAE7-9945-9899-20E71DA03D02}"/>
              </a:ext>
            </a:extLst>
          </p:cNvPr>
          <p:cNvSpPr txBox="1"/>
          <p:nvPr/>
        </p:nvSpPr>
        <p:spPr>
          <a:xfrm>
            <a:off x="-109455" y="5347415"/>
            <a:ext cx="9362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Degrades the quality of service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of read-intensive, latency-sensitive applications</a:t>
            </a:r>
          </a:p>
        </p:txBody>
      </p:sp>
    </p:spTree>
    <p:extLst>
      <p:ext uri="{BB962C8B-B14F-4D97-AF65-F5344CB8AC3E}">
        <p14:creationId xmlns:p14="http://schemas.microsoft.com/office/powerpoint/2010/main" val="25195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A7E35-9EF8-46AF-3E71-09FAC1F17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P&amp;AR</a:t>
            </a:r>
            <a:r>
              <a:rPr lang="en-CH" baseline="30000" dirty="0"/>
              <a:t>2</a:t>
            </a:r>
            <a:r>
              <a:rPr lang="en-CH" dirty="0"/>
              <a:t>: Design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93DC7A-D815-5C02-433B-B93B212C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30</a:t>
            </a:fld>
            <a:endParaRPr lang="en-CH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6A0C966-E5E3-86D0-29DE-23E166E6D70A}"/>
              </a:ext>
            </a:extLst>
          </p:cNvPr>
          <p:cNvSpPr/>
          <p:nvPr/>
        </p:nvSpPr>
        <p:spPr>
          <a:xfrm>
            <a:off x="382136" y="901374"/>
            <a:ext cx="3193577" cy="3330054"/>
          </a:xfrm>
          <a:prstGeom prst="roundRect">
            <a:avLst>
              <a:gd name="adj" fmla="val 4389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SSD Firmware (FTL)</a:t>
            </a:r>
          </a:p>
        </p:txBody>
      </p:sp>
      <p:graphicFrame>
        <p:nvGraphicFramePr>
          <p:cNvPr id="6" name="표 4">
            <a:extLst>
              <a:ext uri="{FF2B5EF4-FFF2-40B4-BE49-F238E27FC236}">
                <a16:creationId xmlns:a16="http://schemas.microsoft.com/office/drawing/2014/main" id="{DB26763C-AF5B-59AE-3425-7801FF258A6B}"/>
              </a:ext>
            </a:extLst>
          </p:cNvPr>
          <p:cNvGraphicFramePr>
            <a:graphicFrameLocks noGrp="1"/>
          </p:cNvGraphicFramePr>
          <p:nvPr/>
        </p:nvGraphicFramePr>
        <p:xfrm>
          <a:off x="676609" y="1382340"/>
          <a:ext cx="2604630" cy="2116800"/>
        </p:xfrm>
        <a:graphic>
          <a:graphicData uri="http://schemas.openxmlformats.org/drawingml/2006/table">
            <a:tbl>
              <a:tblPr firstRow="1" bandRow="1"/>
              <a:tblGrid>
                <a:gridCol w="727924">
                  <a:extLst>
                    <a:ext uri="{9D8B030D-6E8A-4147-A177-3AD203B41FA5}">
                      <a16:colId xmlns:a16="http://schemas.microsoft.com/office/drawing/2014/main" val="2980921032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3953851653"/>
                    </a:ext>
                  </a:extLst>
                </a:gridCol>
                <a:gridCol w="938353">
                  <a:extLst>
                    <a:ext uri="{9D8B030D-6E8A-4147-A177-3AD203B41FA5}">
                      <a16:colId xmlns:a16="http://schemas.microsoft.com/office/drawing/2014/main" val="1962635091"/>
                    </a:ext>
                  </a:extLst>
                </a:gridCol>
              </a:tblGrid>
              <a:tr h="252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PEC 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1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t</a:t>
                      </a:r>
                      <a:r>
                        <a:rPr lang="en-US" altLang="ko-KR" sz="1500" b="0" i="0" baseline="-25000" dirty="0" err="1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RET</a:t>
                      </a:r>
                      <a:r>
                        <a:rPr lang="en-US" altLang="ko-KR" sz="1500" b="0" i="0" baseline="-2500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US" altLang="ko-KR" sz="1500" b="0" i="0" baseline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[days]</a:t>
                      </a:r>
                      <a:endParaRPr lang="ko-KR" altLang="en-US" sz="1500" b="0" i="0" baseline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 err="1">
                          <a:solidFill>
                            <a:schemeClr val="tx1"/>
                          </a:solidFill>
                          <a:latin typeface="Courier" pitchFamily="2" charset="0"/>
                          <a:cs typeface="Courier New" panose="02070309020205020404" pitchFamily="49" charset="0"/>
                        </a:rPr>
                        <a:t>tR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 [</a:t>
                      </a:r>
                      <a:r>
                        <a:rPr lang="el-GR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μ</a:t>
                      </a: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s]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725893"/>
                  </a:ext>
                </a:extLst>
              </a:tr>
              <a:tr h="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250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65</a:t>
                      </a:r>
                      <a:endParaRPr lang="ko-KR" altLang="en-US" sz="1400" b="0" i="0" dirty="0">
                        <a:latin typeface="Avenir Next Medium" panose="020B0503020202020204" pitchFamily="34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099888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618410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6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855543"/>
                  </a:ext>
                </a:extLst>
              </a:tr>
              <a:tr h="1401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3687198"/>
                  </a:ext>
                </a:extLst>
              </a:tr>
              <a:tr h="14010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1.5K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5226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5139197"/>
                  </a:ext>
                </a:extLst>
              </a:tr>
              <a:tr h="14010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500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&lt; 360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28575" cap="flat" cmpd="sng" algn="ctr">
                      <a:solidFill>
                        <a:srgbClr val="35742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500" b="0" i="0" dirty="0">
                          <a:solidFill>
                            <a:schemeClr val="tx1"/>
                          </a:solidFill>
                          <a:latin typeface="Avenir Next Medium" panose="020B0503020202020204" pitchFamily="34" charset="0"/>
                          <a:cs typeface="Courier New" panose="02070309020205020404" pitchFamily="49" charset="0"/>
                        </a:rPr>
                        <a:t>75</a:t>
                      </a:r>
                      <a:endParaRPr lang="ko-KR" altLang="en-US" sz="1500" b="0" i="0" dirty="0">
                        <a:solidFill>
                          <a:schemeClr val="tx1"/>
                        </a:solidFill>
                        <a:latin typeface="Avenir Next Medium" panose="020B0503020202020204" pitchFamily="34" charset="0"/>
                        <a:cs typeface="Courier New" panose="02070309020205020404" pitchFamily="49" charset="0"/>
                      </a:endParaRPr>
                    </a:p>
                  </a:txBody>
                  <a:tcPr marL="0" marR="0" marT="36000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12154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7309E64-BA2B-FC4F-35B2-6ECEA2DFB711}"/>
              </a:ext>
            </a:extLst>
          </p:cNvPr>
          <p:cNvSpPr txBox="1"/>
          <p:nvPr/>
        </p:nvSpPr>
        <p:spPr>
          <a:xfrm>
            <a:off x="230344" y="3588284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Read–timing Parameter Table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F1BF0B-500F-973E-892D-D4E2C93F2A3C}"/>
              </a:ext>
            </a:extLst>
          </p:cNvPr>
          <p:cNvSpPr txBox="1"/>
          <p:nvPr/>
        </p:nvSpPr>
        <p:spPr>
          <a:xfrm>
            <a:off x="230344" y="3841606"/>
            <a:ext cx="3497159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 defTabSz="457200"/>
            <a:r>
              <a:rPr lang="en-US" altLang="ko-KR" dirty="0">
                <a:solidFill>
                  <a:prstClr val="black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(Pre-profiled)</a:t>
            </a:r>
            <a:endParaRPr lang="ko-KR" altLang="en-US" dirty="0">
              <a:solidFill>
                <a:prstClr val="black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9" name="직사각형 112">
            <a:extLst>
              <a:ext uri="{FF2B5EF4-FFF2-40B4-BE49-F238E27FC236}">
                <a16:creationId xmlns:a16="http://schemas.microsoft.com/office/drawing/2014/main" id="{AB1D9AEA-0DCD-AC3D-BB3C-95F66ABA8EF7}"/>
              </a:ext>
            </a:extLst>
          </p:cNvPr>
          <p:cNvSpPr/>
          <p:nvPr/>
        </p:nvSpPr>
        <p:spPr>
          <a:xfrm rot="5400000">
            <a:off x="1749881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0" name="직사각형 244">
            <a:extLst>
              <a:ext uri="{FF2B5EF4-FFF2-40B4-BE49-F238E27FC236}">
                <a16:creationId xmlns:a16="http://schemas.microsoft.com/office/drawing/2014/main" id="{7C796721-621A-2C24-85EF-5FCF59FEF358}"/>
              </a:ext>
            </a:extLst>
          </p:cNvPr>
          <p:cNvSpPr/>
          <p:nvPr/>
        </p:nvSpPr>
        <p:spPr>
          <a:xfrm rot="5400000">
            <a:off x="2666215" y="1920658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1" name="직사각형 245">
            <a:extLst>
              <a:ext uri="{FF2B5EF4-FFF2-40B4-BE49-F238E27FC236}">
                <a16:creationId xmlns:a16="http://schemas.microsoft.com/office/drawing/2014/main" id="{0006D8B3-3533-DAE6-75A8-91142FD7E9D8}"/>
              </a:ext>
            </a:extLst>
          </p:cNvPr>
          <p:cNvSpPr/>
          <p:nvPr/>
        </p:nvSpPr>
        <p:spPr>
          <a:xfrm rot="5400000">
            <a:off x="1749881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2" name="직사각형 246">
            <a:extLst>
              <a:ext uri="{FF2B5EF4-FFF2-40B4-BE49-F238E27FC236}">
                <a16:creationId xmlns:a16="http://schemas.microsoft.com/office/drawing/2014/main" id="{64D088F4-9FC2-12AB-0D71-36CA97334515}"/>
              </a:ext>
            </a:extLst>
          </p:cNvPr>
          <p:cNvSpPr/>
          <p:nvPr/>
        </p:nvSpPr>
        <p:spPr>
          <a:xfrm rot="5400000">
            <a:off x="2672186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3" name="직사각형 247">
            <a:extLst>
              <a:ext uri="{FF2B5EF4-FFF2-40B4-BE49-F238E27FC236}">
                <a16:creationId xmlns:a16="http://schemas.microsoft.com/office/drawing/2014/main" id="{AE8D951A-CD02-2719-1505-74731BD1E426}"/>
              </a:ext>
            </a:extLst>
          </p:cNvPr>
          <p:cNvSpPr/>
          <p:nvPr/>
        </p:nvSpPr>
        <p:spPr>
          <a:xfrm rot="5400000">
            <a:off x="1749881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4" name="직사각형 248">
            <a:extLst>
              <a:ext uri="{FF2B5EF4-FFF2-40B4-BE49-F238E27FC236}">
                <a16:creationId xmlns:a16="http://schemas.microsoft.com/office/drawing/2014/main" id="{1578E1B3-4F31-7B7F-5761-B83FCFC33E43}"/>
              </a:ext>
            </a:extLst>
          </p:cNvPr>
          <p:cNvSpPr/>
          <p:nvPr/>
        </p:nvSpPr>
        <p:spPr>
          <a:xfrm rot="5400000">
            <a:off x="2672186" y="2976616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5" name="직사각형 245">
            <a:extLst>
              <a:ext uri="{FF2B5EF4-FFF2-40B4-BE49-F238E27FC236}">
                <a16:creationId xmlns:a16="http://schemas.microsoft.com/office/drawing/2014/main" id="{7F1135DE-C8E4-03A8-0AA0-5893F40EEC20}"/>
              </a:ext>
            </a:extLst>
          </p:cNvPr>
          <p:cNvSpPr/>
          <p:nvPr/>
        </p:nvSpPr>
        <p:spPr>
          <a:xfrm rot="5400000">
            <a:off x="876424" y="2434989"/>
            <a:ext cx="264740" cy="26474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580098A-E852-16A1-926F-4A064E41E105}"/>
              </a:ext>
            </a:extLst>
          </p:cNvPr>
          <p:cNvSpPr/>
          <p:nvPr/>
        </p:nvSpPr>
        <p:spPr>
          <a:xfrm>
            <a:off x="382136" y="4600781"/>
            <a:ext cx="3193577" cy="923871"/>
          </a:xfrm>
          <a:prstGeom prst="roundRect">
            <a:avLst>
              <a:gd name="adj" fmla="val 12607"/>
            </a:avLst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t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 Controller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C37224A-9DB7-65CB-7698-FB9371FFB6D2}"/>
              </a:ext>
            </a:extLst>
          </p:cNvPr>
          <p:cNvSpPr/>
          <p:nvPr/>
        </p:nvSpPr>
        <p:spPr>
          <a:xfrm>
            <a:off x="382136" y="5894004"/>
            <a:ext cx="3193577" cy="803058"/>
          </a:xfrm>
          <a:prstGeom prst="roundRect">
            <a:avLst>
              <a:gd name="adj" fmla="val 13195"/>
            </a:avLst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 Chip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E5C1DE5-D273-5DA7-8F5A-591F89F5CAF0}"/>
              </a:ext>
            </a:extLst>
          </p:cNvPr>
          <p:cNvSpPr/>
          <p:nvPr/>
        </p:nvSpPr>
        <p:spPr>
          <a:xfrm>
            <a:off x="527298" y="5036375"/>
            <a:ext cx="2903252" cy="397543"/>
          </a:xfrm>
          <a:prstGeom prst="roundRect">
            <a:avLst>
              <a:gd name="adj" fmla="val 30292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ECC Engine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160E77B-BD83-B655-AC4F-B6E510817751}"/>
              </a:ext>
            </a:extLst>
          </p:cNvPr>
          <p:cNvGrpSpPr/>
          <p:nvPr/>
        </p:nvGrpSpPr>
        <p:grpSpPr>
          <a:xfrm>
            <a:off x="4402565" y="3588284"/>
            <a:ext cx="2496804" cy="3034804"/>
            <a:chOff x="4402565" y="3588284"/>
            <a:chExt cx="2496804" cy="3034804"/>
          </a:xfrm>
        </p:grpSpPr>
        <p:sp>
          <p:nvSpPr>
            <p:cNvPr id="297" name="직사각형 219">
              <a:extLst>
                <a:ext uri="{FF2B5EF4-FFF2-40B4-BE49-F238E27FC236}">
                  <a16:creationId xmlns:a16="http://schemas.microsoft.com/office/drawing/2014/main" id="{8FAC448C-003D-2AC5-4FBC-F5FA59D0DA3D}"/>
                </a:ext>
              </a:extLst>
            </p:cNvPr>
            <p:cNvSpPr/>
            <p:nvPr/>
          </p:nvSpPr>
          <p:spPr>
            <a:xfrm>
              <a:off x="5279355" y="6344666"/>
              <a:ext cx="74965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tDMA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8" name="직사각형 220">
              <a:extLst>
                <a:ext uri="{FF2B5EF4-FFF2-40B4-BE49-F238E27FC236}">
                  <a16:creationId xmlns:a16="http://schemas.microsoft.com/office/drawing/2014/main" id="{8EB3A244-75B2-5F5C-4848-B571F04BDC07}"/>
                </a:ext>
              </a:extLst>
            </p:cNvPr>
            <p:cNvSpPr/>
            <p:nvPr/>
          </p:nvSpPr>
          <p:spPr>
            <a:xfrm>
              <a:off x="5029275" y="6386811"/>
              <a:ext cx="197887" cy="194133"/>
            </a:xfrm>
            <a:prstGeom prst="rect">
              <a:avLst/>
            </a:prstGeom>
            <a:solidFill>
              <a:srgbClr val="FFC000"/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5" name="직사각형 222">
              <a:extLst>
                <a:ext uri="{FF2B5EF4-FFF2-40B4-BE49-F238E27FC236}">
                  <a16:creationId xmlns:a16="http://schemas.microsoft.com/office/drawing/2014/main" id="{416061DD-A6E1-AADB-EC87-ED2AC9D3A845}"/>
                </a:ext>
              </a:extLst>
            </p:cNvPr>
            <p:cNvSpPr/>
            <p:nvPr/>
          </p:nvSpPr>
          <p:spPr>
            <a:xfrm>
              <a:off x="6107209" y="6344666"/>
              <a:ext cx="792160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tECC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6" name="직사각형 223">
              <a:extLst>
                <a:ext uri="{FF2B5EF4-FFF2-40B4-BE49-F238E27FC236}">
                  <a16:creationId xmlns:a16="http://schemas.microsoft.com/office/drawing/2014/main" id="{6FC60101-B957-74EF-270C-3A1EFA4F938A}"/>
                </a:ext>
              </a:extLst>
            </p:cNvPr>
            <p:cNvSpPr/>
            <p:nvPr/>
          </p:nvSpPr>
          <p:spPr>
            <a:xfrm>
              <a:off x="5857129" y="6386811"/>
              <a:ext cx="197887" cy="194133"/>
            </a:xfrm>
            <a:prstGeom prst="rect">
              <a:avLst/>
            </a:prstGeom>
            <a:solidFill>
              <a:srgbClr val="ED7D31">
                <a:lumMod val="75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3" name="직사각형 228">
              <a:extLst>
                <a:ext uri="{FF2B5EF4-FFF2-40B4-BE49-F238E27FC236}">
                  <a16:creationId xmlns:a16="http://schemas.microsoft.com/office/drawing/2014/main" id="{0616CCE4-DF2A-0E00-CB28-6D48F2C7C878}"/>
                </a:ext>
              </a:extLst>
            </p:cNvPr>
            <p:cNvSpPr/>
            <p:nvPr/>
          </p:nvSpPr>
          <p:spPr>
            <a:xfrm>
              <a:off x="4651666" y="6344666"/>
              <a:ext cx="627689" cy="278422"/>
            </a:xfrm>
            <a:prstGeom prst="rect">
              <a:avLst/>
            </a:prstGeom>
            <a:noFill/>
            <a:ln w="19050" cap="flat" cmpd="sng" algn="ctr">
              <a:noFill/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" pitchFamily="2" charset="0"/>
                  <a:ea typeface="맑은 고딕" panose="020B0503020000020004" pitchFamily="34" charset="-127"/>
                  <a:cs typeface="Courier New" panose="02070309020205020404" pitchFamily="49" charset="0"/>
                </a:rPr>
                <a:t>tR</a:t>
              </a:r>
              <a:endParaRPr kumimoji="0" lang="ko-KR" alt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94" name="직사각형 250">
              <a:extLst>
                <a:ext uri="{FF2B5EF4-FFF2-40B4-BE49-F238E27FC236}">
                  <a16:creationId xmlns:a16="http://schemas.microsoft.com/office/drawing/2014/main" id="{10DE5831-F2EE-A3FB-45B1-C8F0F62E5CCF}"/>
                </a:ext>
              </a:extLst>
            </p:cNvPr>
            <p:cNvSpPr/>
            <p:nvPr/>
          </p:nvSpPr>
          <p:spPr>
            <a:xfrm>
              <a:off x="4402565" y="6386811"/>
              <a:ext cx="195928" cy="194133"/>
            </a:xfrm>
            <a:prstGeom prst="rect">
              <a:avLst/>
            </a:prstGeom>
            <a:solidFill>
              <a:srgbClr val="70AD47">
                <a:lumMod val="20000"/>
                <a:lumOff val="80000"/>
              </a:srgbClr>
            </a:solidFill>
            <a:ln w="158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lIns="0" r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anose="02070309020205020404" pitchFamily="49" charset="0"/>
                <a:ea typeface="맑은 고딕" panose="020B0503020000020004" pitchFamily="34" charset="-127"/>
                <a:cs typeface="Courier New" panose="02070309020205020404" pitchFamily="49" charset="0"/>
              </a:endParaRPr>
            </a:p>
          </p:txBody>
        </p:sp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57ED636A-EF46-B723-05F0-B1CDF120771B}"/>
                </a:ext>
              </a:extLst>
            </p:cNvPr>
            <p:cNvSpPr txBox="1"/>
            <p:nvPr/>
          </p:nvSpPr>
          <p:spPr>
            <a:xfrm>
              <a:off x="4682259" y="3588284"/>
              <a:ext cx="1483579" cy="276999"/>
            </a:xfrm>
            <a:prstGeom prst="rect">
              <a:avLst/>
            </a:prstGeom>
            <a:noFill/>
          </p:spPr>
          <p:txBody>
            <a:bodyPr wrap="square" lIns="72000" tIns="0" rIns="0" bIns="0" rtlCol="0" anchor="ctr">
              <a:spAutoFit/>
            </a:bodyPr>
            <a:lstStyle/>
            <a:p>
              <a:pPr algn="ctr" defTabSz="457200"/>
              <a:r>
                <a:rPr lang="en-US" altLang="ko-KR" i="1" dirty="0">
                  <a:solidFill>
                    <a:srgbClr val="ED7D31">
                      <a:lumMod val="75000"/>
                    </a:srgbClr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ECC fail</a:t>
              </a:r>
              <a:endParaRPr lang="ko-KR" altLang="en-US" i="1" dirty="0">
                <a:solidFill>
                  <a:srgbClr val="ED7D31">
                    <a:lumMod val="75000"/>
                  </a:srgbClr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Calibri" panose="020F0502020204030204" pitchFamily="34" charset="0"/>
              </a:endParaRPr>
            </a:p>
          </p:txBody>
        </p:sp>
        <p:cxnSp>
          <p:nvCxnSpPr>
            <p:cNvPr id="289" name="직선 화살표 연결선 243">
              <a:extLst>
                <a:ext uri="{FF2B5EF4-FFF2-40B4-BE49-F238E27FC236}">
                  <a16:creationId xmlns:a16="http://schemas.microsoft.com/office/drawing/2014/main" id="{C1F9B8B5-DB0D-E0A7-D3A9-7D548A08E0C6}"/>
                </a:ext>
              </a:extLst>
            </p:cNvPr>
            <p:cNvCxnSpPr>
              <a:cxnSpLocks/>
              <a:stCxn id="288" idx="2"/>
            </p:cNvCxnSpPr>
            <p:nvPr/>
          </p:nvCxnSpPr>
          <p:spPr>
            <a:xfrm flipH="1">
              <a:off x="5416160" y="3865283"/>
              <a:ext cx="7889" cy="274991"/>
            </a:xfrm>
            <a:prstGeom prst="straightConnector1">
              <a:avLst/>
            </a:prstGeom>
            <a:noFill/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  <a:headEnd w="lg" len="lg"/>
              <a:tailEnd type="triangle" w="lg" len="lg"/>
            </a:ln>
            <a:effectLst/>
          </p:spPr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CE8D3C2-16B1-C331-6572-15727CA90372}"/>
                </a:ext>
              </a:extLst>
            </p:cNvPr>
            <p:cNvGrpSpPr/>
            <p:nvPr/>
          </p:nvGrpSpPr>
          <p:grpSpPr>
            <a:xfrm>
              <a:off x="4402565" y="4139070"/>
              <a:ext cx="1021484" cy="278422"/>
              <a:chOff x="4402565" y="4139070"/>
              <a:chExt cx="1021484" cy="278422"/>
            </a:xfrm>
          </p:grpSpPr>
          <p:sp>
            <p:nvSpPr>
              <p:cNvPr id="291" name="직사각형 121">
                <a:extLst>
                  <a:ext uri="{FF2B5EF4-FFF2-40B4-BE49-F238E27FC236}">
                    <a16:creationId xmlns:a16="http://schemas.microsoft.com/office/drawing/2014/main" id="{E76B5592-2199-385C-61D7-9EF838964C0C}"/>
                  </a:ext>
                </a:extLst>
              </p:cNvPr>
              <p:cNvSpPr/>
              <p:nvPr/>
            </p:nvSpPr>
            <p:spPr>
              <a:xfrm>
                <a:off x="5086827" y="4139070"/>
                <a:ext cx="150490" cy="278422"/>
              </a:xfrm>
              <a:prstGeom prst="rect">
                <a:avLst/>
              </a:prstGeom>
              <a:solidFill>
                <a:srgbClr val="FFC000"/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2" name="직사각형 122">
                <a:extLst>
                  <a:ext uri="{FF2B5EF4-FFF2-40B4-BE49-F238E27FC236}">
                    <a16:creationId xmlns:a16="http://schemas.microsoft.com/office/drawing/2014/main" id="{26A8DDC7-0748-3F37-9D6F-E31675A9A609}"/>
                  </a:ext>
                </a:extLst>
              </p:cNvPr>
              <p:cNvSpPr/>
              <p:nvPr/>
            </p:nvSpPr>
            <p:spPr>
              <a:xfrm>
                <a:off x="5236008" y="4139070"/>
                <a:ext cx="188041" cy="278422"/>
              </a:xfrm>
              <a:prstGeom prst="rect">
                <a:avLst/>
              </a:prstGeom>
              <a:solidFill>
                <a:srgbClr val="ED7D31">
                  <a:lumMod val="75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  <p:sp>
            <p:nvSpPr>
              <p:cNvPr id="290" name="직사각형 251">
                <a:extLst>
                  <a:ext uri="{FF2B5EF4-FFF2-40B4-BE49-F238E27FC236}">
                    <a16:creationId xmlns:a16="http://schemas.microsoft.com/office/drawing/2014/main" id="{6E115029-9C06-D4E6-9E4A-800D01218284}"/>
                  </a:ext>
                </a:extLst>
              </p:cNvPr>
              <p:cNvSpPr/>
              <p:nvPr/>
            </p:nvSpPr>
            <p:spPr>
              <a:xfrm>
                <a:off x="4402565" y="4139070"/>
                <a:ext cx="686161" cy="278422"/>
              </a:xfrm>
              <a:prstGeom prst="rect">
                <a:avLst/>
              </a:prstGeom>
              <a:solidFill>
                <a:srgbClr val="70AD47">
                  <a:lumMod val="20000"/>
                  <a:lumOff val="80000"/>
                </a:srgbClr>
              </a:solidFill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lIns="0" rIns="0"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ourier New" panose="02070309020205020404" pitchFamily="49" charset="0"/>
                  <a:ea typeface="맑은 고딕" panose="020B0503020000020004" pitchFamily="34" charset="-127"/>
                  <a:cs typeface="Courier New" panose="02070309020205020404" pitchFamily="49" charset="0"/>
                </a:endParaRPr>
              </a:p>
            </p:txBody>
          </p:sp>
        </p:grpSp>
      </p:grpSp>
      <p:cxnSp>
        <p:nvCxnSpPr>
          <p:cNvPr id="319" name="직선 화살표 연결선 196">
            <a:extLst>
              <a:ext uri="{FF2B5EF4-FFF2-40B4-BE49-F238E27FC236}">
                <a16:creationId xmlns:a16="http://schemas.microsoft.com/office/drawing/2014/main" id="{9EA6A8D0-20FE-E3CF-DC28-1F0A956C9603}"/>
              </a:ext>
            </a:extLst>
          </p:cNvPr>
          <p:cNvCxnSpPr>
            <a:cxnSpLocks/>
          </p:cNvCxnSpPr>
          <p:nvPr/>
        </p:nvCxnSpPr>
        <p:spPr>
          <a:xfrm>
            <a:off x="4012516" y="810085"/>
            <a:ext cx="0" cy="5886977"/>
          </a:xfrm>
          <a:prstGeom prst="straightConnector1">
            <a:avLst/>
          </a:prstGeom>
          <a:noFill/>
          <a:ln w="22225" cap="flat" cmpd="sng" algn="ctr">
            <a:solidFill>
              <a:sysClr val="windowText" lastClr="000000"/>
            </a:solidFill>
            <a:prstDash val="dash"/>
            <a:miter lim="800000"/>
            <a:headEnd w="lg" len="lg"/>
            <a:tailEnd type="none" w="lg" len="lg"/>
          </a:ln>
          <a:effectLst/>
        </p:spPr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1064C16-63FE-8B18-EC65-911C766E70CC}"/>
              </a:ext>
            </a:extLst>
          </p:cNvPr>
          <p:cNvSpPr/>
          <p:nvPr/>
        </p:nvSpPr>
        <p:spPr>
          <a:xfrm>
            <a:off x="2259037" y="2634568"/>
            <a:ext cx="1071906" cy="397135"/>
          </a:xfrm>
          <a:prstGeom prst="roundRect">
            <a:avLst/>
          </a:prstGeom>
          <a:noFill/>
          <a:ln w="254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62089C4-C1F3-74BB-77EC-24B750619FF3}"/>
              </a:ext>
            </a:extLst>
          </p:cNvPr>
          <p:cNvSpPr txBox="1"/>
          <p:nvPr/>
        </p:nvSpPr>
        <p:spPr>
          <a:xfrm>
            <a:off x="3729105" y="2694636"/>
            <a:ext cx="5084128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72000" tIns="0" rIns="0" bIns="0" rtlCol="0" anchor="ctr">
            <a:spAutoFit/>
          </a:bodyPr>
          <a:lstStyle/>
          <a:p>
            <a:r>
              <a:rPr lang="en-US" altLang="ko-KR" i="1" dirty="0">
                <a:solidFill>
                  <a:srgbClr val="C0000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Best </a:t>
            </a:r>
            <a:r>
              <a:rPr lang="en-US" altLang="ko-KR" dirty="0" err="1">
                <a:solidFill>
                  <a:srgbClr val="C00000"/>
                </a:solidFill>
                <a:latin typeface="Courier" pitchFamily="2" charset="0"/>
                <a:ea typeface="맑은 고딕" panose="020B0503020000020004" pitchFamily="34" charset="-127"/>
                <a:cs typeface="Times New Roman" panose="02020603050405020304" pitchFamily="18" charset="0"/>
              </a:rPr>
              <a:t>tR</a:t>
            </a:r>
            <a:r>
              <a:rPr lang="en-US" altLang="ko-KR" i="1" dirty="0">
                <a:solidFill>
                  <a:srgbClr val="C0000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 for the current operating conditions</a:t>
            </a:r>
            <a:endParaRPr lang="ko-KR" altLang="en-US" i="1" dirty="0">
              <a:solidFill>
                <a:srgbClr val="C00000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48" name="직선 화살표 연결선 10">
            <a:extLst>
              <a:ext uri="{FF2B5EF4-FFF2-40B4-BE49-F238E27FC236}">
                <a16:creationId xmlns:a16="http://schemas.microsoft.com/office/drawing/2014/main" id="{F43E7C24-92FD-29FC-155B-B8118BDBA9E3}"/>
              </a:ext>
            </a:extLst>
          </p:cNvPr>
          <p:cNvCxnSpPr>
            <a:cxnSpLocks/>
          </p:cNvCxnSpPr>
          <p:nvPr/>
        </p:nvCxnSpPr>
        <p:spPr>
          <a:xfrm>
            <a:off x="3330943" y="2828498"/>
            <a:ext cx="398162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miter lim="800000"/>
            <a:tailEnd type="triangle" w="lg" len="lg"/>
          </a:ln>
          <a:effectLst/>
        </p:spPr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AA35500-1554-5773-6122-0BD7DA37E067}"/>
              </a:ext>
            </a:extLst>
          </p:cNvPr>
          <p:cNvGrpSpPr/>
          <p:nvPr/>
        </p:nvGrpSpPr>
        <p:grpSpPr>
          <a:xfrm>
            <a:off x="537883" y="4229726"/>
            <a:ext cx="1472974" cy="381830"/>
            <a:chOff x="537883" y="4229726"/>
            <a:chExt cx="1472974" cy="381830"/>
          </a:xfrm>
        </p:grpSpPr>
        <p:cxnSp>
          <p:nvCxnSpPr>
            <p:cNvPr id="52" name="직선 화살표 연결선 10">
              <a:extLst>
                <a:ext uri="{FF2B5EF4-FFF2-40B4-BE49-F238E27FC236}">
                  <a16:creationId xmlns:a16="http://schemas.microsoft.com/office/drawing/2014/main" id="{5C08E5B5-6C8A-23E1-DE44-FD1606785E25}"/>
                </a:ext>
              </a:extLst>
            </p:cNvPr>
            <p:cNvCxnSpPr>
              <a:cxnSpLocks/>
            </p:cNvCxnSpPr>
            <p:nvPr/>
          </p:nvCxnSpPr>
          <p:spPr>
            <a:xfrm>
              <a:off x="966907" y="4229726"/>
              <a:ext cx="0" cy="360259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A1C3994-772A-C851-E9C5-E4EBB16FA56F}"/>
                </a:ext>
              </a:extLst>
            </p:cNvPr>
            <p:cNvSpPr/>
            <p:nvPr/>
          </p:nvSpPr>
          <p:spPr>
            <a:xfrm>
              <a:off x="981408" y="4242224"/>
              <a:ext cx="10294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Best </a:t>
              </a:r>
              <a:r>
                <a:rPr lang="en-US" altLang="ko-KR" dirty="0" err="1">
                  <a:solidFill>
                    <a:srgbClr val="C00000"/>
                  </a:solidFill>
                  <a:latin typeface="Courier" pitchFamily="2" charset="0"/>
                  <a:cs typeface="Times New Roman" panose="02020603050405020304" pitchFamily="18" charset="0"/>
                </a:rPr>
                <a:t>tR</a:t>
              </a:r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 </a:t>
              </a:r>
              <a:endParaRPr lang="en-CH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BCBA4E4-6890-4496-1CFA-03BBF8F46B34}"/>
                </a:ext>
              </a:extLst>
            </p:cNvPr>
            <p:cNvSpPr/>
            <p:nvPr/>
          </p:nvSpPr>
          <p:spPr>
            <a:xfrm>
              <a:off x="537883" y="4230470"/>
              <a:ext cx="4619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dirty="0">
                  <a:solidFill>
                    <a:prstClr val="black"/>
                  </a:solidFill>
                  <a:latin typeface="Avenir Next" panose="020B0503020202020204" pitchFamily="34" charset="0"/>
                </a:rPr>
                <a:t>❶</a:t>
              </a:r>
              <a:endParaRPr lang="en-CH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C589AB5-9640-F025-FDC9-0AF478DD6563}"/>
              </a:ext>
            </a:extLst>
          </p:cNvPr>
          <p:cNvGrpSpPr/>
          <p:nvPr/>
        </p:nvGrpSpPr>
        <p:grpSpPr>
          <a:xfrm>
            <a:off x="447059" y="5475226"/>
            <a:ext cx="5660149" cy="491582"/>
            <a:chOff x="447059" y="5475226"/>
            <a:chExt cx="5660149" cy="491582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FD193F-1C69-E4CC-E1FE-44518C59DC70}"/>
                </a:ext>
              </a:extLst>
            </p:cNvPr>
            <p:cNvSpPr/>
            <p:nvPr/>
          </p:nvSpPr>
          <p:spPr>
            <a:xfrm>
              <a:off x="876423" y="5558767"/>
              <a:ext cx="5230785" cy="25225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Read-retry w/ best </a:t>
              </a:r>
              <a:r>
                <a:rPr lang="en-US" altLang="ko-KR" dirty="0" err="1">
                  <a:solidFill>
                    <a:srgbClr val="C00000"/>
                  </a:solidFill>
                  <a:latin typeface="Courier" pitchFamily="2" charset="0"/>
                  <a:cs typeface="Times New Roman" panose="02020603050405020304" pitchFamily="18" charset="0"/>
                </a:rPr>
                <a:t>tR</a:t>
              </a:r>
              <a:r>
                <a:rPr lang="en-US" altLang="ko-KR" i="1" dirty="0">
                  <a:solidFill>
                    <a:srgbClr val="C0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 + speculative start</a:t>
              </a:r>
              <a:endParaRPr lang="en-CH" dirty="0"/>
            </a:p>
          </p:txBody>
        </p:sp>
        <p:sp>
          <p:nvSpPr>
            <p:cNvPr id="59" name="Arc 58">
              <a:extLst>
                <a:ext uri="{FF2B5EF4-FFF2-40B4-BE49-F238E27FC236}">
                  <a16:creationId xmlns:a16="http://schemas.microsoft.com/office/drawing/2014/main" id="{89C2A1BC-B15B-F68C-6E73-70BEEC904A9B}"/>
                </a:ext>
              </a:extLst>
            </p:cNvPr>
            <p:cNvSpPr/>
            <p:nvPr/>
          </p:nvSpPr>
          <p:spPr>
            <a:xfrm>
              <a:off x="454051" y="5475226"/>
              <a:ext cx="444719" cy="491582"/>
            </a:xfrm>
            <a:prstGeom prst="arc">
              <a:avLst>
                <a:gd name="adj1" fmla="val 16200000"/>
                <a:gd name="adj2" fmla="val 13553530"/>
              </a:avLst>
            </a:prstGeom>
            <a:ln w="19050">
              <a:solidFill>
                <a:srgbClr val="C0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4353B88-E83E-ADA1-FC73-B801C03D11F9}"/>
                </a:ext>
              </a:extLst>
            </p:cNvPr>
            <p:cNvSpPr/>
            <p:nvPr/>
          </p:nvSpPr>
          <p:spPr>
            <a:xfrm>
              <a:off x="447059" y="5536351"/>
              <a:ext cx="4619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ko-KR" altLang="en-US" kern="0" dirty="0">
                  <a:solidFill>
                    <a:prstClr val="black"/>
                  </a:solidFill>
                </a:rPr>
                <a:t>❷</a:t>
              </a:r>
              <a:endParaRPr lang="en-CH" dirty="0"/>
            </a:p>
          </p:txBody>
        </p:sp>
      </p:grpSp>
      <p:sp>
        <p:nvSpPr>
          <p:cNvPr id="49" name="직사각형 236">
            <a:extLst>
              <a:ext uri="{FF2B5EF4-FFF2-40B4-BE49-F238E27FC236}">
                <a16:creationId xmlns:a16="http://schemas.microsoft.com/office/drawing/2014/main" id="{A29440A5-5335-A09A-92B1-550452AA296C}"/>
              </a:ext>
            </a:extLst>
          </p:cNvPr>
          <p:cNvSpPr/>
          <p:nvPr/>
        </p:nvSpPr>
        <p:spPr>
          <a:xfrm>
            <a:off x="5421287" y="4410294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0" name="직사각형 237">
            <a:extLst>
              <a:ext uri="{FF2B5EF4-FFF2-40B4-BE49-F238E27FC236}">
                <a16:creationId xmlns:a16="http://schemas.microsoft.com/office/drawing/2014/main" id="{64779C70-0448-58A5-751F-2031A9B3E2E2}"/>
              </a:ext>
            </a:extLst>
          </p:cNvPr>
          <p:cNvSpPr/>
          <p:nvPr/>
        </p:nvSpPr>
        <p:spPr>
          <a:xfrm>
            <a:off x="5920672" y="4410294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1" name="직사각형 238">
            <a:extLst>
              <a:ext uri="{FF2B5EF4-FFF2-40B4-BE49-F238E27FC236}">
                <a16:creationId xmlns:a16="http://schemas.microsoft.com/office/drawing/2014/main" id="{96888544-73F7-1D92-4502-270BAC8E1EFB}"/>
              </a:ext>
            </a:extLst>
          </p:cNvPr>
          <p:cNvSpPr/>
          <p:nvPr/>
        </p:nvSpPr>
        <p:spPr>
          <a:xfrm>
            <a:off x="6069851" y="4410294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4" name="직사각형 125">
            <a:extLst>
              <a:ext uri="{FF2B5EF4-FFF2-40B4-BE49-F238E27FC236}">
                <a16:creationId xmlns:a16="http://schemas.microsoft.com/office/drawing/2014/main" id="{E9EF193E-F43A-CC06-7D51-FB712C04E50B}"/>
              </a:ext>
            </a:extLst>
          </p:cNvPr>
          <p:cNvSpPr/>
          <p:nvPr/>
        </p:nvSpPr>
        <p:spPr>
          <a:xfrm>
            <a:off x="5927139" y="4678610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5" name="직사각형 126">
            <a:extLst>
              <a:ext uri="{FF2B5EF4-FFF2-40B4-BE49-F238E27FC236}">
                <a16:creationId xmlns:a16="http://schemas.microsoft.com/office/drawing/2014/main" id="{7577F951-0D70-2E6B-FC33-83200E4DF8CB}"/>
              </a:ext>
            </a:extLst>
          </p:cNvPr>
          <p:cNvSpPr/>
          <p:nvPr/>
        </p:nvSpPr>
        <p:spPr>
          <a:xfrm>
            <a:off x="6426524" y="4678610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56" name="직사각형 127">
            <a:extLst>
              <a:ext uri="{FF2B5EF4-FFF2-40B4-BE49-F238E27FC236}">
                <a16:creationId xmlns:a16="http://schemas.microsoft.com/office/drawing/2014/main" id="{C21B1EC4-8526-AEDE-DC03-2D5F96C740F1}"/>
              </a:ext>
            </a:extLst>
          </p:cNvPr>
          <p:cNvSpPr/>
          <p:nvPr/>
        </p:nvSpPr>
        <p:spPr>
          <a:xfrm>
            <a:off x="6575703" y="4678610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0" name="직사각형 143">
            <a:extLst>
              <a:ext uri="{FF2B5EF4-FFF2-40B4-BE49-F238E27FC236}">
                <a16:creationId xmlns:a16="http://schemas.microsoft.com/office/drawing/2014/main" id="{41876BDC-4BAF-2761-4429-625764BFAA40}"/>
              </a:ext>
            </a:extLst>
          </p:cNvPr>
          <p:cNvSpPr/>
          <p:nvPr/>
        </p:nvSpPr>
        <p:spPr>
          <a:xfrm>
            <a:off x="6446969" y="5139431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1" name="직사각형 145">
            <a:extLst>
              <a:ext uri="{FF2B5EF4-FFF2-40B4-BE49-F238E27FC236}">
                <a16:creationId xmlns:a16="http://schemas.microsoft.com/office/drawing/2014/main" id="{CB25786C-DF3F-68F6-5826-CE6B4FD4DACC}"/>
              </a:ext>
            </a:extLst>
          </p:cNvPr>
          <p:cNvSpPr/>
          <p:nvPr/>
        </p:nvSpPr>
        <p:spPr>
          <a:xfrm>
            <a:off x="6946354" y="5139431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2" name="직사각형 146">
            <a:extLst>
              <a:ext uri="{FF2B5EF4-FFF2-40B4-BE49-F238E27FC236}">
                <a16:creationId xmlns:a16="http://schemas.microsoft.com/office/drawing/2014/main" id="{3B65B6B4-CEF1-28FE-6808-4E9974073006}"/>
              </a:ext>
            </a:extLst>
          </p:cNvPr>
          <p:cNvSpPr/>
          <p:nvPr/>
        </p:nvSpPr>
        <p:spPr>
          <a:xfrm>
            <a:off x="7095533" y="5139431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4" name="직사각형 157">
            <a:extLst>
              <a:ext uri="{FF2B5EF4-FFF2-40B4-BE49-F238E27FC236}">
                <a16:creationId xmlns:a16="http://schemas.microsoft.com/office/drawing/2014/main" id="{31669986-A1D4-3321-2535-28529D715BEA}"/>
              </a:ext>
            </a:extLst>
          </p:cNvPr>
          <p:cNvSpPr/>
          <p:nvPr/>
        </p:nvSpPr>
        <p:spPr>
          <a:xfrm>
            <a:off x="6946354" y="5419985"/>
            <a:ext cx="499385" cy="278422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5" name="직사각형 160">
            <a:extLst>
              <a:ext uri="{FF2B5EF4-FFF2-40B4-BE49-F238E27FC236}">
                <a16:creationId xmlns:a16="http://schemas.microsoft.com/office/drawing/2014/main" id="{C17739EF-4749-D963-CB92-DAECFBD0D851}"/>
              </a:ext>
            </a:extLst>
          </p:cNvPr>
          <p:cNvSpPr/>
          <p:nvPr/>
        </p:nvSpPr>
        <p:spPr>
          <a:xfrm>
            <a:off x="7445739" y="5419985"/>
            <a:ext cx="150490" cy="278422"/>
          </a:xfrm>
          <a:prstGeom prst="rect">
            <a:avLst/>
          </a:prstGeom>
          <a:solidFill>
            <a:srgbClr val="FFC000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6" name="직사각형 161">
            <a:extLst>
              <a:ext uri="{FF2B5EF4-FFF2-40B4-BE49-F238E27FC236}">
                <a16:creationId xmlns:a16="http://schemas.microsoft.com/office/drawing/2014/main" id="{475D002B-9CD2-9235-FB4C-B7EAE5123F6B}"/>
              </a:ext>
            </a:extLst>
          </p:cNvPr>
          <p:cNvSpPr/>
          <p:nvPr/>
        </p:nvSpPr>
        <p:spPr>
          <a:xfrm>
            <a:off x="7594918" y="5419985"/>
            <a:ext cx="188041" cy="278422"/>
          </a:xfrm>
          <a:prstGeom prst="rect">
            <a:avLst/>
          </a:prstGeom>
          <a:solidFill>
            <a:srgbClr val="ED7D31">
              <a:lumMod val="75000"/>
            </a:srgbClr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7" name="직사각형 216">
            <a:extLst>
              <a:ext uri="{FF2B5EF4-FFF2-40B4-BE49-F238E27FC236}">
                <a16:creationId xmlns:a16="http://schemas.microsoft.com/office/drawing/2014/main" id="{9EA77DE5-7C29-F0B7-2B52-2E73696F6B3B}"/>
              </a:ext>
            </a:extLst>
          </p:cNvPr>
          <p:cNvSpPr/>
          <p:nvPr/>
        </p:nvSpPr>
        <p:spPr>
          <a:xfrm>
            <a:off x="6928086" y="6344666"/>
            <a:ext cx="1062771" cy="278422"/>
          </a:xfrm>
          <a:prstGeom prst="rect">
            <a:avLst/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Courier New" panose="02070309020205020404" pitchFamily="49" charset="0"/>
              </a:rPr>
              <a:t>Best </a:t>
            </a:r>
            <a:r>
              <a:rPr kumimoji="0" lang="en-US" altLang="ko-KR" sz="160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 pitchFamily="2" charset="0"/>
                <a:ea typeface="맑은 고딕" panose="020B0503020000020004" pitchFamily="34" charset="-127"/>
                <a:cs typeface="Courier New" panose="02070309020205020404" pitchFamily="49" charset="0"/>
              </a:rPr>
              <a:t>tR</a:t>
            </a:r>
            <a:endParaRPr kumimoji="0" lang="ko-KR" altLang="en-US" sz="180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" pitchFamily="2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68" name="직사각형 217">
            <a:extLst>
              <a:ext uri="{FF2B5EF4-FFF2-40B4-BE49-F238E27FC236}">
                <a16:creationId xmlns:a16="http://schemas.microsoft.com/office/drawing/2014/main" id="{70AA37AF-BDF3-C62B-D1D5-49E587A5A965}"/>
              </a:ext>
            </a:extLst>
          </p:cNvPr>
          <p:cNvSpPr/>
          <p:nvPr/>
        </p:nvSpPr>
        <p:spPr>
          <a:xfrm>
            <a:off x="6678997" y="6386811"/>
            <a:ext cx="195928" cy="194133"/>
          </a:xfrm>
          <a:prstGeom prst="rect">
            <a:avLst/>
          </a:prstGeom>
          <a:solidFill>
            <a:srgbClr val="70AD47"/>
          </a:solidFill>
          <a:ln w="158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anose="02070309020205020404" pitchFamily="49" charset="0"/>
              <a:ea typeface="맑은 고딕" panose="020B0503020000020004" pitchFamily="34" charset="-127"/>
              <a:cs typeface="Courier New" panose="02070309020205020404" pitchFamily="49" charset="0"/>
            </a:endParaRPr>
          </a:p>
        </p:txBody>
      </p:sp>
      <p:sp>
        <p:nvSpPr>
          <p:cNvPr id="71" name="직사각형 168">
            <a:extLst>
              <a:ext uri="{FF2B5EF4-FFF2-40B4-BE49-F238E27FC236}">
                <a16:creationId xmlns:a16="http://schemas.microsoft.com/office/drawing/2014/main" id="{59503EBF-3683-4EDE-5BDF-602213A2DB7C}"/>
              </a:ext>
            </a:extLst>
          </p:cNvPr>
          <p:cNvSpPr/>
          <p:nvPr/>
        </p:nvSpPr>
        <p:spPr>
          <a:xfrm>
            <a:off x="6536301" y="4903471"/>
            <a:ext cx="284449" cy="26760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맑은 고딕" panose="020B0503020000020004" pitchFamily="34" charset="-127"/>
                <a:cs typeface="+mn-cs"/>
              </a:rPr>
              <a:t>⋯</a:t>
            </a:r>
            <a:endParaRPr kumimoji="0" lang="ko-KR" altLang="en-US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B1F588C-6B36-96EC-7787-4395A6FB7F65}"/>
              </a:ext>
            </a:extLst>
          </p:cNvPr>
          <p:cNvSpPr txBox="1"/>
          <p:nvPr/>
        </p:nvSpPr>
        <p:spPr>
          <a:xfrm>
            <a:off x="7035686" y="4865863"/>
            <a:ext cx="1483579" cy="276999"/>
          </a:xfrm>
          <a:prstGeom prst="rect">
            <a:avLst/>
          </a:prstGeom>
          <a:noFill/>
        </p:spPr>
        <p:txBody>
          <a:bodyPr wrap="square" lIns="72000" tIns="0" rIns="0" bIns="0" rtlCol="0" anchor="ctr">
            <a:spAutoFit/>
          </a:bodyPr>
          <a:lstStyle/>
          <a:p>
            <a:pPr algn="ctr" defTabSz="457200"/>
            <a:r>
              <a:rPr lang="en-US" altLang="ko-KR" i="1" dirty="0">
                <a:solidFill>
                  <a:srgbClr val="357429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rPr>
              <a:t>ECC success</a:t>
            </a:r>
            <a:endParaRPr lang="ko-KR" altLang="en-US" i="1" dirty="0">
              <a:solidFill>
                <a:srgbClr val="357429"/>
              </a:solidFill>
              <a:latin typeface="Avenir Next Medium" panose="020B0503020202020204" pitchFamily="34" charset="0"/>
              <a:ea typeface="맑은 고딕" panose="020B0503020000020004" pitchFamily="34" charset="-127"/>
              <a:cs typeface="Calibri" panose="020F0502020204030204" pitchFamily="34" charset="0"/>
            </a:endParaRPr>
          </a:p>
        </p:txBody>
      </p:sp>
      <p:cxnSp>
        <p:nvCxnSpPr>
          <p:cNvPr id="73" name="직선 화살표 연결선 243">
            <a:extLst>
              <a:ext uri="{FF2B5EF4-FFF2-40B4-BE49-F238E27FC236}">
                <a16:creationId xmlns:a16="http://schemas.microsoft.com/office/drawing/2014/main" id="{AD3852E5-3970-AD7B-A7AF-977BFE53455F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7769587" y="5142862"/>
            <a:ext cx="7889" cy="274991"/>
          </a:xfrm>
          <a:prstGeom prst="straightConnector1">
            <a:avLst/>
          </a:prstGeom>
          <a:noFill/>
          <a:ln w="12700" cap="flat" cmpd="sng" algn="ctr">
            <a:solidFill>
              <a:srgbClr val="357429"/>
            </a:solidFill>
            <a:prstDash val="solid"/>
            <a:miter lim="800000"/>
            <a:headEnd w="lg" len="lg"/>
            <a:tailEnd type="triangle" w="lg" len="lg"/>
          </a:ln>
          <a:effectLst/>
        </p:spPr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29E38B8-0A0B-9226-989A-6271FD81FCCB}"/>
              </a:ext>
            </a:extLst>
          </p:cNvPr>
          <p:cNvGrpSpPr/>
          <p:nvPr/>
        </p:nvGrpSpPr>
        <p:grpSpPr>
          <a:xfrm>
            <a:off x="2537344" y="4219605"/>
            <a:ext cx="1102231" cy="400110"/>
            <a:chOff x="1063386" y="4217773"/>
            <a:chExt cx="1102231" cy="400110"/>
          </a:xfrm>
        </p:grpSpPr>
        <p:cxnSp>
          <p:nvCxnSpPr>
            <p:cNvPr id="75" name="직선 화살표 연결선 142">
              <a:extLst>
                <a:ext uri="{FF2B5EF4-FFF2-40B4-BE49-F238E27FC236}">
                  <a16:creationId xmlns:a16="http://schemas.microsoft.com/office/drawing/2014/main" id="{2A7805ED-7F9C-F8B8-2D1E-9B20495F6038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063386" y="4235055"/>
              <a:ext cx="0" cy="361059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7ADBFC4-5CC5-C99C-FA47-6F7AAE6B150E}"/>
                </a:ext>
              </a:extLst>
            </p:cNvPr>
            <p:cNvSpPr txBox="1"/>
            <p:nvPr/>
          </p:nvSpPr>
          <p:spPr>
            <a:xfrm>
              <a:off x="1136170" y="4217773"/>
              <a:ext cx="102944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atinLnBrk="0"/>
              <a:r>
                <a:rPr lang="en-US" i="1" dirty="0"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Page </a:t>
              </a:r>
              <a:r>
                <a:rPr lang="en-US" sz="2000" dirty="0">
                  <a:latin typeface="Courier" pitchFamily="2" charset="0"/>
                  <a:ea typeface="Cambria" panose="02040503050406030204" pitchFamily="18" charset="0"/>
                  <a:cs typeface="Times New Roman" panose="02020603050405020304" pitchFamily="18" charset="0"/>
                </a:rPr>
                <a:t>A</a:t>
              </a:r>
              <a:endParaRPr lang="en-US" dirty="0">
                <a:latin typeface="Courier" pitchFamily="2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Rectangle 62">
            <a:extLst>
              <a:ext uri="{FF2B5EF4-FFF2-40B4-BE49-F238E27FC236}">
                <a16:creationId xmlns:a16="http://schemas.microsoft.com/office/drawing/2014/main" id="{7FA23EB2-9E29-B915-8188-D82C4A9868A9}"/>
              </a:ext>
            </a:extLst>
          </p:cNvPr>
          <p:cNvSpPr/>
          <p:nvPr/>
        </p:nvSpPr>
        <p:spPr>
          <a:xfrm>
            <a:off x="0" y="810085"/>
            <a:ext cx="9144000" cy="5761729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A56AA9C-87DE-85B3-8184-5F2F6334CC3E}"/>
              </a:ext>
            </a:extLst>
          </p:cNvPr>
          <p:cNvSpPr/>
          <p:nvPr/>
        </p:nvSpPr>
        <p:spPr>
          <a:xfrm>
            <a:off x="0" y="1821625"/>
            <a:ext cx="9144000" cy="358666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venir Next Medium" panose="020B0503020202020204" pitchFamily="34" charset="0"/>
              </a:rPr>
              <a:t>Key Takeaway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  <a:p>
            <a:pPr algn="ctr"/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Strong ECC: </a:t>
            </a:r>
            <a:r>
              <a:rPr lang="en-US" sz="2800" dirty="0">
                <a:solidFill>
                  <a:schemeClr val="tx1"/>
                </a:solidFill>
                <a:latin typeface="Avenir Next Medium" panose="020B0503020202020204" pitchFamily="34" charset="0"/>
              </a:rPr>
              <a:t>to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venir Next Medium" panose="020B0503020202020204" pitchFamily="34" charset="0"/>
              </a:rPr>
              <a:t>avoid</a:t>
            </a:r>
            <a:r>
              <a:rPr lang="en-US" sz="2800" dirty="0">
                <a:solidFill>
                  <a:schemeClr val="tx1"/>
                </a:solidFill>
                <a:latin typeface="Avenir Next Medium" panose="020B0503020202020204" pitchFamily="34" charset="0"/>
              </a:rPr>
              <a:t>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venir Next Medium" panose="020B0503020202020204" pitchFamily="34" charset="0"/>
              </a:rPr>
              <a:t>read-retry</a:t>
            </a:r>
            <a:r>
              <a:rPr lang="en-US" sz="2800" dirty="0">
                <a:solidFill>
                  <a:schemeClr val="tx1"/>
                </a:solidFill>
                <a:latin typeface="Avenir Next Medium" panose="020B0503020202020204" pitchFamily="34" charset="0"/>
              </a:rPr>
              <a:t> as much as possible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venir Next Medium" panose="020B0503020202020204" pitchFamily="34" charset="0"/>
                <a:sym typeface="Wingdings" pitchFamily="2" charset="2"/>
              </a:rPr>
              <a:t> Can provide 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  <a:sym typeface="Wingdings" pitchFamily="2" charset="2"/>
              </a:rPr>
              <a:t>high reliability margin</a:t>
            </a: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venir Next Medium" panose="020B0503020202020204" pitchFamily="34" charset="0"/>
                <a:sym typeface="Wingdings" pitchFamily="2" charset="2"/>
              </a:rPr>
              <a:t>when read-retry occurs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Avenir Next Medium" panose="020B0503020202020204" pitchFamily="34" charset="0"/>
              <a:sym typeface="Wingdings" pitchFamily="2" charset="2"/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  <a:latin typeface="Avenir Next Medium" panose="020B0503020202020204" pitchFamily="34" charset="0"/>
                <a:sym typeface="Wingdings" pitchFamily="2" charset="2"/>
              </a:rPr>
              <a:t> Can be used 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  <a:sym typeface="Wingdings" pitchFamily="2" charset="2"/>
              </a:rPr>
              <a:t>to reduce the read-retry latency</a:t>
            </a:r>
            <a:r>
              <a:rPr lang="en-US" sz="2800" dirty="0">
                <a:solidFill>
                  <a:srgbClr val="357429"/>
                </a:solidFill>
                <a:latin typeface="Avenir Next Medium" panose="020B0503020202020204" pitchFamily="34" charset="0"/>
              </a:rPr>
              <a:t> </a:t>
            </a:r>
            <a:endParaRPr lang="en-CH" sz="2800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55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4E6C2-8E42-C942-B772-CDDC3E8C8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P&amp;AR</a:t>
            </a:r>
            <a:r>
              <a:rPr lang="en-CH" baseline="30000" dirty="0"/>
              <a:t>2</a:t>
            </a:r>
            <a:r>
              <a:rPr lang="en-CH" dirty="0"/>
              <a:t>: Outline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9C3A749-5A26-6B4D-9593-CD79900F8353}"/>
              </a:ext>
            </a:extLst>
          </p:cNvPr>
          <p:cNvSpPr txBox="1">
            <a:spLocks/>
          </p:cNvSpPr>
          <p:nvPr/>
        </p:nvSpPr>
        <p:spPr>
          <a:xfrm>
            <a:off x="148948" y="991023"/>
            <a:ext cx="8844594" cy="5360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Read-Retry in Modern NAND Flash-Based SSDs</a:t>
            </a:r>
          </a:p>
          <a:p>
            <a:pPr marL="344487" lvl="1" indent="0">
              <a:buFont typeface="Wingdings" pitchFamily="2" charset="2"/>
              <a:buNone/>
            </a:pPr>
            <a:endParaRPr lang="en-CH" sz="2800" kern="0" dirty="0">
              <a:latin typeface="Avenir Next Medium" panose="020B0503020202020204" pitchFamily="34" charset="0"/>
            </a:endParaRPr>
          </a:p>
          <a:p>
            <a:pPr marL="344487" lvl="1" indent="0">
              <a:buFont typeface="Wingdings" pitchFamily="2" charset="2"/>
              <a:buNone/>
            </a:pPr>
            <a:endParaRPr lang="en-CH" sz="1400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PR</a:t>
            </a:r>
            <a:r>
              <a:rPr lang="en-CH" kern="0" baseline="3000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2</a:t>
            </a:r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: Pipelined Read-Retry</a:t>
            </a:r>
          </a:p>
          <a:p>
            <a:endParaRPr lang="en-CH" kern="0" dirty="0">
              <a:latin typeface="Avenir Next Medium" panose="020B0503020202020204" pitchFamily="34" charset="0"/>
            </a:endParaRPr>
          </a:p>
          <a:p>
            <a:endParaRPr lang="en-CH" sz="1400" kern="0" dirty="0">
              <a:latin typeface="Avenir Next Medium" panose="020B0503020202020204" pitchFamily="34" charset="0"/>
            </a:endParaRPr>
          </a:p>
          <a:p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AR</a:t>
            </a:r>
            <a:r>
              <a:rPr lang="en-CH" kern="0" baseline="3000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2</a:t>
            </a:r>
            <a:r>
              <a:rPr lang="en-CH" kern="0" dirty="0">
                <a:solidFill>
                  <a:schemeClr val="bg1">
                    <a:lumMod val="65000"/>
                  </a:schemeClr>
                </a:solidFill>
                <a:latin typeface="Avenir Next Medium" panose="020B0503020202020204" pitchFamily="34" charset="0"/>
              </a:rPr>
              <a:t>: Adaptive Read-Retry</a:t>
            </a:r>
          </a:p>
          <a:p>
            <a:endParaRPr lang="en-CH" kern="0" dirty="0">
              <a:solidFill>
                <a:schemeClr val="bg1">
                  <a:lumMod val="65000"/>
                </a:schemeClr>
              </a:solidFill>
              <a:latin typeface="Avenir Next Medium" panose="020B0503020202020204" pitchFamily="34" charset="0"/>
            </a:endParaRPr>
          </a:p>
          <a:p>
            <a:endParaRPr lang="en-CH" sz="1400" kern="0" dirty="0">
              <a:solidFill>
                <a:schemeClr val="bg1">
                  <a:lumMod val="65000"/>
                </a:schemeClr>
              </a:solidFill>
              <a:latin typeface="Avenir Next Medium" panose="020B0503020202020204" pitchFamily="34" charset="0"/>
            </a:endParaRPr>
          </a:p>
          <a:p>
            <a:r>
              <a:rPr lang="en-CH" kern="0" dirty="0">
                <a:latin typeface="Avenir Next Medium" panose="020B0503020202020204" pitchFamily="34" charset="0"/>
              </a:rPr>
              <a:t>Evaluation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CBA777-39C6-2043-BE4F-018DB1367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21303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Evaluation Results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8FF4BA-4175-C54D-ACCA-4EF84C47E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sym typeface="Wingdings" pitchFamily="2" charset="2"/>
              </a:rPr>
              <a:t>Simulation using </a:t>
            </a:r>
            <a:r>
              <a:rPr lang="en-US" b="0" dirty="0" err="1">
                <a:solidFill>
                  <a:srgbClr val="E47103"/>
                </a:solidFill>
                <a:sym typeface="Wingdings" pitchFamily="2" charset="2"/>
              </a:rPr>
              <a:t>MQSim</a:t>
            </a:r>
            <a:r>
              <a:rPr lang="en-US" b="0" dirty="0">
                <a:sym typeface="Wingdings" pitchFamily="2" charset="2"/>
              </a:rPr>
              <a:t> </a:t>
            </a:r>
            <a:r>
              <a:rPr lang="en-US" sz="1800" b="0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[</a:t>
            </a:r>
            <a:r>
              <a:rPr lang="en-US" sz="1800" b="0" dirty="0" err="1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Tavakkol</a:t>
            </a:r>
            <a:r>
              <a:rPr lang="en-US" sz="1800" b="0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+, FAST18] </a:t>
            </a:r>
            <a:r>
              <a:rPr lang="en-US" b="0" dirty="0">
                <a:sym typeface="Wingdings" pitchFamily="2" charset="2"/>
              </a:rPr>
              <a:t>and 12 real-world workloads</a:t>
            </a:r>
          </a:p>
          <a:p>
            <a:endParaRPr lang="en-US" sz="2600" b="0" dirty="0">
              <a:sym typeface="Wingdings" pitchFamily="2" charset="2"/>
            </a:endParaRPr>
          </a:p>
          <a:p>
            <a:r>
              <a:rPr lang="en-US" b="0" dirty="0">
                <a:sym typeface="Wingdings" pitchFamily="2" charset="2"/>
              </a:rPr>
              <a:t>Our proposal </a:t>
            </a:r>
            <a:r>
              <a:rPr lang="en-US" b="0" dirty="0">
                <a:solidFill>
                  <a:srgbClr val="357429"/>
                </a:solidFill>
                <a:sym typeface="Wingdings" pitchFamily="2" charset="2"/>
              </a:rPr>
              <a:t>improves SSD response time </a:t>
            </a:r>
            <a:r>
              <a:rPr lang="en-US" b="0" dirty="0">
                <a:sym typeface="Wingdings" pitchFamily="2" charset="2"/>
              </a:rPr>
              <a:t>by</a:t>
            </a:r>
          </a:p>
          <a:p>
            <a:pPr marL="695325" lvl="2" indent="-342900"/>
            <a:r>
              <a:rPr lang="en-US" sz="2200" b="0" dirty="0">
                <a:sym typeface="Wingdings" pitchFamily="2" charset="2"/>
              </a:rPr>
              <a:t>Up to </a:t>
            </a:r>
            <a:r>
              <a:rPr lang="en-US" sz="2200" b="0" dirty="0">
                <a:solidFill>
                  <a:srgbClr val="357429"/>
                </a:solidFill>
                <a:sym typeface="Wingdings" pitchFamily="2" charset="2"/>
              </a:rPr>
              <a:t>51%</a:t>
            </a:r>
            <a:r>
              <a:rPr lang="en-US" sz="2200" b="0" dirty="0">
                <a:sym typeface="Wingdings" pitchFamily="2" charset="2"/>
              </a:rPr>
              <a:t> (</a:t>
            </a:r>
            <a:r>
              <a:rPr lang="en-US" sz="2200" b="0" dirty="0">
                <a:solidFill>
                  <a:srgbClr val="357429"/>
                </a:solidFill>
                <a:sym typeface="Wingdings" pitchFamily="2" charset="2"/>
              </a:rPr>
              <a:t>35%</a:t>
            </a:r>
            <a:r>
              <a:rPr lang="en-US" sz="2200" b="0" dirty="0">
                <a:sym typeface="Wingdings" pitchFamily="2" charset="2"/>
              </a:rPr>
              <a:t> on average) compared to a high-end SSD w/o read-retry mitigation</a:t>
            </a:r>
          </a:p>
          <a:p>
            <a:pPr marL="695325" lvl="2" indent="-342900"/>
            <a:r>
              <a:rPr lang="en-US" sz="2200" b="0" dirty="0">
                <a:sym typeface="Wingdings" pitchFamily="2" charset="2"/>
              </a:rPr>
              <a:t>Up to </a:t>
            </a:r>
            <a:r>
              <a:rPr lang="en-US" sz="2200" b="0" dirty="0">
                <a:solidFill>
                  <a:srgbClr val="357429"/>
                </a:solidFill>
                <a:sym typeface="Wingdings" pitchFamily="2" charset="2"/>
              </a:rPr>
              <a:t>32%</a:t>
            </a:r>
            <a:r>
              <a:rPr lang="en-US" sz="2200" b="0" dirty="0">
                <a:sym typeface="Wingdings" pitchFamily="2" charset="2"/>
              </a:rPr>
              <a:t> (</a:t>
            </a:r>
            <a:r>
              <a:rPr lang="en-US" sz="2200" b="0" dirty="0">
                <a:solidFill>
                  <a:srgbClr val="357429"/>
                </a:solidFill>
                <a:sym typeface="Wingdings" pitchFamily="2" charset="2"/>
              </a:rPr>
              <a:t>17% </a:t>
            </a:r>
            <a:r>
              <a:rPr lang="en-US" sz="2200" b="0" dirty="0">
                <a:sym typeface="Wingdings" pitchFamily="2" charset="2"/>
              </a:rPr>
              <a:t>on average) compared to a </a:t>
            </a:r>
            <a:r>
              <a:rPr lang="en-US" sz="2200" b="0" dirty="0">
                <a:solidFill>
                  <a:srgbClr val="357429"/>
                </a:solidFill>
                <a:sym typeface="Wingdings" pitchFamily="2" charset="2"/>
              </a:rPr>
              <a:t>state-of-the-art read-retry mitigation technique </a:t>
            </a:r>
            <a:r>
              <a:rPr lang="en-US" sz="1800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[Shim+, MICRO19] </a:t>
            </a:r>
            <a:endParaRPr lang="en-US" sz="1800" b="0" dirty="0">
              <a:solidFill>
                <a:srgbClr val="357429"/>
              </a:solidFill>
              <a:sym typeface="Wingdings" pitchFamily="2" charset="2"/>
            </a:endParaRPr>
          </a:p>
          <a:p>
            <a:endParaRPr lang="en-US" sz="2600" b="0" dirty="0">
              <a:sym typeface="Wingdings" pitchFamily="2" charset="2"/>
            </a:endParaRPr>
          </a:p>
          <a:p>
            <a:endParaRPr lang="en-US" sz="2600" b="0" dirty="0">
              <a:sym typeface="Wingdings" pitchFamily="2" charset="2"/>
            </a:endParaRPr>
          </a:p>
          <a:p>
            <a:endParaRPr lang="en-CH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F75C83BC-5CE6-4C65-B7E0-2B93AFB2F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r>
              <a:rPr lang="en-US" dirty="0"/>
              <a:t>23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73949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Jisung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04 January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Cutting-Edge Research in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93753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AFDF3-5E7B-E844-9E97-009672EF1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Problem: Long, Non-Deterministic Latency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B942E-78A6-1C44-B302-C4F7B44ED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41316F1-3A40-8D44-9375-5B97A6E93963}"/>
              </a:ext>
            </a:extLst>
          </p:cNvPr>
          <p:cNvSpPr/>
          <p:nvPr/>
        </p:nvSpPr>
        <p:spPr>
          <a:xfrm>
            <a:off x="3825488" y="1567815"/>
            <a:ext cx="4567806" cy="3119907"/>
          </a:xfrm>
          <a:prstGeom prst="roundRect">
            <a:avLst>
              <a:gd name="adj" fmla="val 8216"/>
            </a:avLst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endParaRPr lang="en-CH" sz="20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11" name="직선 화살표 연결선 142">
            <a:extLst>
              <a:ext uri="{FF2B5EF4-FFF2-40B4-BE49-F238E27FC236}">
                <a16:creationId xmlns:a16="http://schemas.microsoft.com/office/drawing/2014/main" id="{69A519EB-888B-F844-A3AA-3131D7CCF21B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3119219" y="3785606"/>
            <a:ext cx="706269" cy="5080"/>
          </a:xfrm>
          <a:prstGeom prst="straightConnector1">
            <a:avLst/>
          </a:prstGeom>
          <a:ln w="19050">
            <a:solidFill>
              <a:srgbClr val="C61065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2EB1C85-DB9C-814B-8212-8BDE90B2B908}"/>
              </a:ext>
            </a:extLst>
          </p:cNvPr>
          <p:cNvSpPr txBox="1"/>
          <p:nvPr/>
        </p:nvSpPr>
        <p:spPr>
          <a:xfrm>
            <a:off x="948310" y="3633037"/>
            <a:ext cx="226990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Requested data</a:t>
            </a:r>
            <a:endParaRPr lang="ko-KR" altLang="en-US" sz="2000" i="1" dirty="0">
              <a:latin typeface="Avenir Next Medium" panose="020B0503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22C121-718E-714C-A11C-0EFEA9FB838E}"/>
              </a:ext>
            </a:extLst>
          </p:cNvPr>
          <p:cNvSpPr txBox="1"/>
          <p:nvPr/>
        </p:nvSpPr>
        <p:spPr>
          <a:xfrm>
            <a:off x="255411" y="3942155"/>
            <a:ext cx="365569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Expected latency: 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</a:rPr>
              <a:t>100</a:t>
            </a:r>
            <a:r>
              <a:rPr lang="en-US" altLang="ko-KR" sz="2000" i="1" dirty="0">
                <a:latin typeface="Avenir Next Medium" panose="020B0503020202020204" pitchFamily="34" charset="0"/>
              </a:rPr>
              <a:t> </a:t>
            </a:r>
            <a:r>
              <a:rPr lang="en-US" altLang="ko-KR" sz="2000" i="1" dirty="0">
                <a:solidFill>
                  <a:srgbClr val="357429"/>
                </a:solidFill>
                <a:latin typeface="Avenir Next Medium" panose="020B0503020202020204" pitchFamily="34" charset="0"/>
              </a:rPr>
              <a:t>µs</a:t>
            </a:r>
            <a:endParaRPr lang="ko-KR" altLang="en-US" sz="2000" i="1" dirty="0">
              <a:solidFill>
                <a:srgbClr val="357429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E7F05BE-9AA1-304D-B337-02F3B0D5F778}"/>
              </a:ext>
            </a:extLst>
          </p:cNvPr>
          <p:cNvSpPr txBox="1"/>
          <p:nvPr/>
        </p:nvSpPr>
        <p:spPr>
          <a:xfrm>
            <a:off x="255411" y="4251273"/>
            <a:ext cx="3655698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Actual latency: &gt; </a:t>
            </a:r>
            <a:r>
              <a:rPr lang="en-US" altLang="ko-KR" sz="2000" i="1" dirty="0">
                <a:solidFill>
                  <a:srgbClr val="FF0000"/>
                </a:solidFill>
                <a:latin typeface="Avenir Next Medium" panose="020B0503020202020204" pitchFamily="34" charset="0"/>
              </a:rPr>
              <a:t>1 </a:t>
            </a:r>
            <a:r>
              <a:rPr lang="en-US" altLang="ko-KR" sz="2000" i="1" dirty="0" err="1">
                <a:solidFill>
                  <a:srgbClr val="FF0000"/>
                </a:solidFill>
                <a:latin typeface="Avenir Next Medium" panose="020B0503020202020204" pitchFamily="34" charset="0"/>
              </a:rPr>
              <a:t>ms</a:t>
            </a:r>
            <a:endParaRPr lang="ko-KR" altLang="en-US" sz="2000" i="1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FCA66DE-AE91-8D45-8A4F-6C4E13AD7018}"/>
              </a:ext>
            </a:extLst>
          </p:cNvPr>
          <p:cNvSpPr/>
          <p:nvPr/>
        </p:nvSpPr>
        <p:spPr>
          <a:xfrm>
            <a:off x="4019251" y="1681140"/>
            <a:ext cx="4180281" cy="694979"/>
          </a:xfrm>
          <a:prstGeom prst="roundRect">
            <a:avLst>
              <a:gd name="adj" fmla="val 18327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Flash-Translation Layer (FTL):</a:t>
            </a:r>
          </a:p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SSD Firmware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8478DCC-835D-2047-84D7-D6398B128EF2}"/>
              </a:ext>
            </a:extLst>
          </p:cNvPr>
          <p:cNvSpPr/>
          <p:nvPr/>
        </p:nvSpPr>
        <p:spPr>
          <a:xfrm>
            <a:off x="4019251" y="2752679"/>
            <a:ext cx="2305880" cy="434497"/>
          </a:xfrm>
          <a:prstGeom prst="roundRect">
            <a:avLst>
              <a:gd name="adj" fmla="val 18327"/>
            </a:avLst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 Controller#1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BC014A-65B7-BD4F-B564-D29A972CD9DB}"/>
              </a:ext>
            </a:extLst>
          </p:cNvPr>
          <p:cNvSpPr/>
          <p:nvPr/>
        </p:nvSpPr>
        <p:spPr>
          <a:xfrm>
            <a:off x="4019251" y="3563735"/>
            <a:ext cx="967409" cy="99531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</a:p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Chip#1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BFA73F7-83CB-8441-8429-1A319A026908}"/>
              </a:ext>
            </a:extLst>
          </p:cNvPr>
          <p:cNvSpPr/>
          <p:nvPr/>
        </p:nvSpPr>
        <p:spPr>
          <a:xfrm>
            <a:off x="5357722" y="3563735"/>
            <a:ext cx="967409" cy="995315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NAND</a:t>
            </a:r>
          </a:p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Flash</a:t>
            </a:r>
          </a:p>
          <a:p>
            <a:pPr algn="ctr"/>
            <a:r>
              <a:rPr lang="en-CH" dirty="0">
                <a:solidFill>
                  <a:schemeClr val="tx1"/>
                </a:solidFill>
                <a:latin typeface="Avenir Next Medium" panose="020B0503020202020204" pitchFamily="34" charset="0"/>
              </a:rPr>
              <a:t>Chip#2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F0E611-45FF-6445-BCE3-25E9962B0854}"/>
              </a:ext>
            </a:extLst>
          </p:cNvPr>
          <p:cNvSpPr/>
          <p:nvPr/>
        </p:nvSpPr>
        <p:spPr>
          <a:xfrm>
            <a:off x="6411358" y="2787202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altLang="ko-KR" b="1" kern="0" dirty="0">
                <a:solidFill>
                  <a:srgbClr val="000000"/>
                </a:solidFill>
              </a:rPr>
              <a:t>⋯</a:t>
            </a:r>
            <a:endParaRPr lang="ko-KR" altLang="en-US" b="1" kern="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BA3CB05-45DD-934E-B358-58561802A21F}"/>
              </a:ext>
            </a:extLst>
          </p:cNvPr>
          <p:cNvCxnSpPr>
            <a:stCxn id="17" idx="0"/>
          </p:cNvCxnSpPr>
          <p:nvPr/>
        </p:nvCxnSpPr>
        <p:spPr>
          <a:xfrm flipV="1">
            <a:off x="5172191" y="2376119"/>
            <a:ext cx="0" cy="37656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6D2E72D0-381F-AB4B-BA54-F5104149C237}"/>
              </a:ext>
            </a:extLst>
          </p:cNvPr>
          <p:cNvCxnSpPr>
            <a:stCxn id="17" idx="2"/>
            <a:endCxn id="6" idx="0"/>
          </p:cNvCxnSpPr>
          <p:nvPr/>
        </p:nvCxnSpPr>
        <p:spPr>
          <a:xfrm rot="5400000">
            <a:off x="4649295" y="3040838"/>
            <a:ext cx="376559" cy="669235"/>
          </a:xfrm>
          <a:prstGeom prst="bentConnector3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BC11D21A-9CC6-0F43-AEFB-901FFAD7F09C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 rot="16200000" flipH="1">
            <a:off x="5318530" y="3040837"/>
            <a:ext cx="376559" cy="669236"/>
          </a:xfrm>
          <a:prstGeom prst="bentConnector3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41573A50-56FC-C148-AF6E-627C9819F1D2}"/>
              </a:ext>
            </a:extLst>
          </p:cNvPr>
          <p:cNvSpPr/>
          <p:nvPr/>
        </p:nvSpPr>
        <p:spPr>
          <a:xfrm>
            <a:off x="6411358" y="3911377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defRPr/>
            </a:pPr>
            <a:r>
              <a:rPr lang="en-US" altLang="ko-KR" b="1" kern="0" dirty="0">
                <a:solidFill>
                  <a:srgbClr val="000000"/>
                </a:solidFill>
              </a:rPr>
              <a:t>⋯</a:t>
            </a:r>
            <a:endParaRPr lang="ko-KR" altLang="en-US" b="1" kern="0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28" name="직선 화살표 연결선 142">
            <a:extLst>
              <a:ext uri="{FF2B5EF4-FFF2-40B4-BE49-F238E27FC236}">
                <a16:creationId xmlns:a16="http://schemas.microsoft.com/office/drawing/2014/main" id="{7BDA25DC-266C-AE4A-AFE1-908665AFE2D7}"/>
              </a:ext>
            </a:extLst>
          </p:cNvPr>
          <p:cNvCxnSpPr>
            <a:cxnSpLocks/>
          </p:cNvCxnSpPr>
          <p:nvPr/>
        </p:nvCxnSpPr>
        <p:spPr>
          <a:xfrm flipV="1">
            <a:off x="5304997" y="2382996"/>
            <a:ext cx="0" cy="369682"/>
          </a:xfrm>
          <a:prstGeom prst="straightConnector1">
            <a:avLst/>
          </a:prstGeom>
          <a:ln w="19050">
            <a:solidFill>
              <a:srgbClr val="C61065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A570E80-3A82-2A48-9F62-0B27F6FC6234}"/>
              </a:ext>
            </a:extLst>
          </p:cNvPr>
          <p:cNvSpPr txBox="1"/>
          <p:nvPr/>
        </p:nvSpPr>
        <p:spPr>
          <a:xfrm>
            <a:off x="5052920" y="2407047"/>
            <a:ext cx="23242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Read Chip#2</a:t>
            </a:r>
            <a:endParaRPr lang="ko-KR" altLang="en-US" sz="2000" i="1" dirty="0">
              <a:latin typeface="Avenir Next Medium" panose="020B0503020202020204" pitchFamily="34" charset="0"/>
            </a:endParaRPr>
          </a:p>
        </p:txBody>
      </p:sp>
      <p:cxnSp>
        <p:nvCxnSpPr>
          <p:cNvPr id="34" name="직선 화살표 연결선 142">
            <a:extLst>
              <a:ext uri="{FF2B5EF4-FFF2-40B4-BE49-F238E27FC236}">
                <a16:creationId xmlns:a16="http://schemas.microsoft.com/office/drawing/2014/main" id="{DCA68506-B276-5640-817A-1CDBAA669C70}"/>
              </a:ext>
            </a:extLst>
          </p:cNvPr>
          <p:cNvCxnSpPr>
            <a:cxnSpLocks/>
          </p:cNvCxnSpPr>
          <p:nvPr/>
        </p:nvCxnSpPr>
        <p:spPr>
          <a:xfrm flipV="1">
            <a:off x="6041521" y="3197516"/>
            <a:ext cx="0" cy="369682"/>
          </a:xfrm>
          <a:prstGeom prst="straightConnector1">
            <a:avLst/>
          </a:prstGeom>
          <a:ln w="19050">
            <a:solidFill>
              <a:srgbClr val="C61065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EF6BF5A-081D-0942-A73A-16EEBEB05AF9}"/>
              </a:ext>
            </a:extLst>
          </p:cNvPr>
          <p:cNvSpPr txBox="1"/>
          <p:nvPr/>
        </p:nvSpPr>
        <p:spPr>
          <a:xfrm>
            <a:off x="5789444" y="3221567"/>
            <a:ext cx="232423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2000" i="1" dirty="0">
                <a:latin typeface="Avenir Next Medium" panose="020B0503020202020204" pitchFamily="34" charset="0"/>
              </a:rPr>
              <a:t>Read CMD</a:t>
            </a:r>
            <a:endParaRPr lang="ko-KR" altLang="en-US" sz="2000" i="1" dirty="0">
              <a:latin typeface="Avenir Next Medium" panose="020B0503020202020204" pitchFamily="34" charset="0"/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0DB0EA1-A875-2D41-85D1-86C0929356B5}"/>
              </a:ext>
            </a:extLst>
          </p:cNvPr>
          <p:cNvSpPr/>
          <p:nvPr/>
        </p:nvSpPr>
        <p:spPr>
          <a:xfrm>
            <a:off x="3825488" y="1090939"/>
            <a:ext cx="4567806" cy="43024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r>
              <a:rPr lang="en-CH" sz="20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Flash-Based SSD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7C7401F-910D-2CAA-759F-3D9C8FA71C51}"/>
              </a:ext>
            </a:extLst>
          </p:cNvPr>
          <p:cNvGrpSpPr/>
          <p:nvPr/>
        </p:nvGrpSpPr>
        <p:grpSpPr>
          <a:xfrm>
            <a:off x="-109455" y="3567198"/>
            <a:ext cx="9362910" cy="2303437"/>
            <a:chOff x="-109455" y="3567198"/>
            <a:chExt cx="9362910" cy="2303437"/>
          </a:xfrm>
        </p:grpSpPr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51AA0EAB-40CC-484D-AA53-0BB48F01C872}"/>
                </a:ext>
              </a:extLst>
            </p:cNvPr>
            <p:cNvSpPr/>
            <p:nvPr/>
          </p:nvSpPr>
          <p:spPr>
            <a:xfrm>
              <a:off x="6576414" y="3567198"/>
              <a:ext cx="334124" cy="369333"/>
            </a:xfrm>
            <a:prstGeom prst="arc">
              <a:avLst>
                <a:gd name="adj1" fmla="val 16200000"/>
                <a:gd name="adj2" fmla="val 13553530"/>
              </a:avLst>
            </a:prstGeom>
            <a:ln w="2540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4BA3BBA-CE06-F543-A9C1-F53048C5E374}"/>
                </a:ext>
              </a:extLst>
            </p:cNvPr>
            <p:cNvSpPr txBox="1"/>
            <p:nvPr/>
          </p:nvSpPr>
          <p:spPr>
            <a:xfrm>
              <a:off x="6231681" y="3613280"/>
              <a:ext cx="23242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i="1" dirty="0">
                  <a:solidFill>
                    <a:srgbClr val="FF0000"/>
                  </a:solidFill>
                  <a:latin typeface="Avenir Next Medium" panose="020B0503020202020204" pitchFamily="34" charset="0"/>
                </a:rPr>
                <a:t>Retries</a:t>
              </a:r>
              <a:endParaRPr lang="ko-KR" altLang="en-US" sz="2000" i="1" dirty="0">
                <a:solidFill>
                  <a:srgbClr val="FF0000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9A0BEAF-D332-CB46-8B29-8D39A4AED084}"/>
                </a:ext>
              </a:extLst>
            </p:cNvPr>
            <p:cNvSpPr txBox="1"/>
            <p:nvPr/>
          </p:nvSpPr>
          <p:spPr>
            <a:xfrm>
              <a:off x="-109455" y="5347415"/>
              <a:ext cx="936291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>
                  <a:solidFill>
                    <a:srgbClr val="FF0000"/>
                  </a:solidFill>
                  <a:latin typeface="Avenir Next Medium" panose="020B0503020202020204" pitchFamily="34" charset="0"/>
                  <a:sym typeface="Wingdings" pitchFamily="2" charset="2"/>
                </a:rPr>
                <a:t>Internal Read-Retry Operations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97DA0E9-2A59-4E46-4277-3C0383DFCE77}"/>
              </a:ext>
            </a:extLst>
          </p:cNvPr>
          <p:cNvGrpSpPr/>
          <p:nvPr/>
        </p:nvGrpSpPr>
        <p:grpSpPr>
          <a:xfrm>
            <a:off x="748380" y="2254998"/>
            <a:ext cx="3077108" cy="307777"/>
            <a:chOff x="748380" y="2254998"/>
            <a:chExt cx="3077108" cy="307777"/>
          </a:xfrm>
        </p:grpSpPr>
        <p:cxnSp>
          <p:nvCxnSpPr>
            <p:cNvPr id="32" name="직선 화살표 연결선 142">
              <a:extLst>
                <a:ext uri="{FF2B5EF4-FFF2-40B4-BE49-F238E27FC236}">
                  <a16:creationId xmlns:a16="http://schemas.microsoft.com/office/drawing/2014/main" id="{7C415FB2-69D0-C116-7456-7C9D3A76F8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19219" y="2407567"/>
              <a:ext cx="706269" cy="5080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B58808B-9706-316D-AF82-A00465FD8A0B}"/>
                </a:ext>
              </a:extLst>
            </p:cNvPr>
            <p:cNvSpPr txBox="1"/>
            <p:nvPr/>
          </p:nvSpPr>
          <p:spPr>
            <a:xfrm>
              <a:off x="748380" y="2254998"/>
              <a:ext cx="232423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Read request (4 KiB)</a:t>
              </a:r>
              <a:endParaRPr lang="ko-KR" altLang="en-US" sz="2000" i="1" dirty="0">
                <a:latin typeface="Avenir Next Medium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559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2E7B2DB-5945-D743-840F-94DCFFDF7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NAND flash memory stores data by using </a:t>
            </a:r>
            <a:r>
              <a:rPr lang="en-US" b="0" dirty="0">
                <a:solidFill>
                  <a:srgbClr val="E47103"/>
                </a:solidFill>
              </a:rPr>
              <a:t>cells’ V</a:t>
            </a:r>
            <a:r>
              <a:rPr lang="en-US" b="0" baseline="-25000" dirty="0">
                <a:solidFill>
                  <a:srgbClr val="E47103"/>
                </a:solidFill>
              </a:rPr>
              <a:t>TH</a:t>
            </a:r>
            <a:r>
              <a:rPr lang="en-US" b="0" dirty="0">
                <a:solidFill>
                  <a:srgbClr val="E47103"/>
                </a:solidFill>
              </a:rPr>
              <a:t> levels</a:t>
            </a:r>
            <a:endParaRPr lang="en-CH" b="0" dirty="0">
              <a:solidFill>
                <a:srgbClr val="E47103"/>
              </a:solidFill>
            </a:endParaRP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Errors in NAND Flash Memory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BBDF31-6688-2DDC-2C71-CC99B3AB35B4}"/>
              </a:ext>
            </a:extLst>
          </p:cNvPr>
          <p:cNvGrpSpPr/>
          <p:nvPr/>
        </p:nvGrpSpPr>
        <p:grpSpPr>
          <a:xfrm>
            <a:off x="1024599" y="2019076"/>
            <a:ext cx="6714709" cy="3643850"/>
            <a:chOff x="1024599" y="2019076"/>
            <a:chExt cx="6714709" cy="364385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1487809-8066-BA49-9993-96FB0B876A50}"/>
                </a:ext>
              </a:extLst>
            </p:cNvPr>
            <p:cNvSpPr txBox="1"/>
            <p:nvPr/>
          </p:nvSpPr>
          <p:spPr>
            <a:xfrm rot="16200000">
              <a:off x="-313935" y="3501571"/>
              <a:ext cx="319765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Number of Cells</a:t>
              </a:r>
            </a:p>
          </p:txBody>
        </p:sp>
        <p:cxnSp>
          <p:nvCxnSpPr>
            <p:cNvPr id="14" name="Straight Arrow Connector 59">
              <a:extLst>
                <a:ext uri="{FF2B5EF4-FFF2-40B4-BE49-F238E27FC236}">
                  <a16:creationId xmlns:a16="http://schemas.microsoft.com/office/drawing/2014/main" id="{C0C81B69-F2E3-D34F-88EE-1E44C45416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6340" y="2447487"/>
              <a:ext cx="0" cy="2350921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tailEnd type="triangle" w="lg" len="lg"/>
            </a:ln>
            <a:effectLst/>
          </p:spPr>
        </p:cxnSp>
        <p:sp>
          <p:nvSpPr>
            <p:cNvPr id="18" name="Freeform 32">
              <a:extLst>
                <a:ext uri="{FF2B5EF4-FFF2-40B4-BE49-F238E27FC236}">
                  <a16:creationId xmlns:a16="http://schemas.microsoft.com/office/drawing/2014/main" id="{9F451EC9-3DF2-F441-93F9-88BA0F9DADDA}"/>
                </a:ext>
              </a:extLst>
            </p:cNvPr>
            <p:cNvSpPr/>
            <p:nvPr/>
          </p:nvSpPr>
          <p:spPr>
            <a:xfrm>
              <a:off x="1926649" y="2894821"/>
              <a:ext cx="2207033" cy="1902285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latinLnBrk="0">
                <a:defRPr/>
              </a:pPr>
              <a:endParaRPr lang="en-US" sz="1600" kern="0" dirty="0">
                <a:solidFill>
                  <a:srgbClr val="0070C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737B29-4E74-A544-881F-A526843678E8}"/>
                </a:ext>
              </a:extLst>
            </p:cNvPr>
            <p:cNvSpPr txBox="1"/>
            <p:nvPr/>
          </p:nvSpPr>
          <p:spPr>
            <a:xfrm>
              <a:off x="2451001" y="3746959"/>
              <a:ext cx="1158328" cy="923330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1</a:t>
              </a:r>
            </a:p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Erased</a:t>
              </a:r>
              <a:b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</a:br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State</a:t>
              </a:r>
              <a:endParaRPr lang="ko-KR" altLang="en-US" sz="2000" baseline="-25000" dirty="0"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9" name="직선 연결선 165">
              <a:extLst>
                <a:ext uri="{FF2B5EF4-FFF2-40B4-BE49-F238E27FC236}">
                  <a16:creationId xmlns:a16="http://schemas.microsoft.com/office/drawing/2014/main" id="{D1FB8450-2D63-2247-8AF2-FC36E893223C}"/>
                </a:ext>
              </a:extLst>
            </p:cNvPr>
            <p:cNvCxnSpPr>
              <a:cxnSpLocks/>
            </p:cNvCxnSpPr>
            <p:nvPr/>
          </p:nvCxnSpPr>
          <p:spPr>
            <a:xfrm>
              <a:off x="4545230" y="2326853"/>
              <a:ext cx="0" cy="2479520"/>
            </a:xfrm>
            <a:prstGeom prst="line">
              <a:avLst/>
            </a:prstGeom>
            <a:ln w="15875">
              <a:solidFill>
                <a:schemeClr val="accent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78">
              <a:extLst>
                <a:ext uri="{FF2B5EF4-FFF2-40B4-BE49-F238E27FC236}">
                  <a16:creationId xmlns:a16="http://schemas.microsoft.com/office/drawing/2014/main" id="{F8BBFD5A-F206-0B44-8860-2BD967DE8FAE}"/>
                </a:ext>
              </a:extLst>
            </p:cNvPr>
            <p:cNvCxnSpPr>
              <a:cxnSpLocks/>
            </p:cNvCxnSpPr>
            <p:nvPr/>
          </p:nvCxnSpPr>
          <p:spPr>
            <a:xfrm>
              <a:off x="1515199" y="4800788"/>
              <a:ext cx="6224109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tailEnd type="triangle" w="lg" len="lg"/>
            </a:ln>
            <a:effectLst/>
          </p:spPr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B459EF6-A3B6-BD4B-9FF0-7FC115BB48DF}"/>
                </a:ext>
              </a:extLst>
            </p:cNvPr>
            <p:cNvSpPr txBox="1"/>
            <p:nvPr/>
          </p:nvSpPr>
          <p:spPr>
            <a:xfrm>
              <a:off x="5139522" y="3746959"/>
              <a:ext cx="1839303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0</a:t>
              </a:r>
            </a:p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Programmed</a:t>
              </a:r>
            </a:p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State</a:t>
              </a:r>
              <a:endParaRPr lang="ko-KR" altLang="en-US" sz="2000" baseline="-25000" dirty="0"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21AA65E-B6E4-464B-90EF-2C4BF6398C66}"/>
                </a:ext>
              </a:extLst>
            </p:cNvPr>
            <p:cNvSpPr txBox="1"/>
            <p:nvPr/>
          </p:nvSpPr>
          <p:spPr>
            <a:xfrm>
              <a:off x="2523740" y="4903512"/>
              <a:ext cx="40429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Cell’s V</a:t>
              </a:r>
              <a:r>
                <a:rPr lang="en-US" altLang="ko-KR" sz="2000" baseline="-25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TH</a:t>
              </a:r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 Level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E378C0F-0CBB-F848-B7C0-7389FB26CD30}"/>
                </a:ext>
              </a:extLst>
            </p:cNvPr>
            <p:cNvSpPr txBox="1"/>
            <p:nvPr/>
          </p:nvSpPr>
          <p:spPr>
            <a:xfrm>
              <a:off x="1024599" y="2019076"/>
              <a:ext cx="40429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chemeClr val="accent2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Read–Reference Voltage V</a:t>
              </a:r>
              <a:r>
                <a:rPr lang="en-US" altLang="ko-KR" sz="2000" baseline="-25000" dirty="0">
                  <a:solidFill>
                    <a:schemeClr val="accent2">
                      <a:lumMod val="75000"/>
                    </a:schemeClr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REF</a:t>
              </a:r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72E339E1-5FE8-C743-B937-195F81ED5E07}"/>
                </a:ext>
              </a:extLst>
            </p:cNvPr>
            <p:cNvSpPr/>
            <p:nvPr/>
          </p:nvSpPr>
          <p:spPr>
            <a:xfrm>
              <a:off x="4955657" y="2894821"/>
              <a:ext cx="2207033" cy="1902285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latinLnBrk="0">
                <a:defRPr/>
              </a:pPr>
              <a:endParaRPr lang="en-US" sz="1600" kern="0" dirty="0">
                <a:solidFill>
                  <a:srgbClr val="0070C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E01069F-F016-4149-AB47-7383D2BFA065}"/>
                </a:ext>
              </a:extLst>
            </p:cNvPr>
            <p:cNvSpPr txBox="1"/>
            <p:nvPr/>
          </p:nvSpPr>
          <p:spPr>
            <a:xfrm>
              <a:off x="2523740" y="5355149"/>
              <a:ext cx="404297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&lt;V</a:t>
              </a:r>
              <a:r>
                <a:rPr lang="en-US" altLang="ko-KR" sz="2000" baseline="-25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TH</a:t>
              </a:r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 Distribution of an SLC Page&gt;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B466299-3F0D-5D92-CDF6-D8EC19DB344F}"/>
              </a:ext>
            </a:extLst>
          </p:cNvPr>
          <p:cNvGrpSpPr/>
          <p:nvPr/>
        </p:nvGrpSpPr>
        <p:grpSpPr>
          <a:xfrm>
            <a:off x="255153" y="4797105"/>
            <a:ext cx="8086783" cy="1274184"/>
            <a:chOff x="255153" y="4797105"/>
            <a:chExt cx="8086783" cy="127418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77BD16A-7EB7-4541-9BD0-CA01C51BBF12}"/>
                </a:ext>
              </a:extLst>
            </p:cNvPr>
            <p:cNvSpPr txBox="1"/>
            <p:nvPr/>
          </p:nvSpPr>
          <p:spPr>
            <a:xfrm>
              <a:off x="255153" y="5490962"/>
              <a:ext cx="79558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V</a:t>
              </a:r>
              <a:r>
                <a:rPr lang="en-US" altLang="ko-KR" sz="2000" baseline="-250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REF</a:t>
              </a:r>
              <a:endParaRPr lang="ko-KR" altLang="en-US" sz="2000" baseline="-250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E51FAEA-C774-EC48-9CB3-83C85C5A4CEB}"/>
                </a:ext>
              </a:extLst>
            </p:cNvPr>
            <p:cNvGrpSpPr/>
            <p:nvPr/>
          </p:nvGrpSpPr>
          <p:grpSpPr>
            <a:xfrm>
              <a:off x="760269" y="5190890"/>
              <a:ext cx="1357027" cy="880399"/>
              <a:chOff x="958478" y="4813690"/>
              <a:chExt cx="2873309" cy="1864119"/>
            </a:xfrm>
          </p:grpSpPr>
          <p:sp>
            <p:nvSpPr>
              <p:cNvPr id="53" name="타원 301">
                <a:extLst>
                  <a:ext uri="{FF2B5EF4-FFF2-40B4-BE49-F238E27FC236}">
                    <a16:creationId xmlns:a16="http://schemas.microsoft.com/office/drawing/2014/main" id="{72FBE5FA-0FE5-704C-936E-65BDB5BB2A31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54" name="직사각형 2">
                <a:extLst>
                  <a:ext uri="{FF2B5EF4-FFF2-40B4-BE49-F238E27FC236}">
                    <a16:creationId xmlns:a16="http://schemas.microsoft.com/office/drawing/2014/main" id="{5083C2FD-FBE4-4C4B-898D-584588628961}"/>
                  </a:ext>
                </a:extLst>
              </p:cNvPr>
              <p:cNvSpPr/>
              <p:nvPr/>
            </p:nvSpPr>
            <p:spPr>
              <a:xfrm>
                <a:off x="1922740" y="4813690"/>
                <a:ext cx="1909047" cy="18641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55" name="타원 299">
                <a:extLst>
                  <a:ext uri="{FF2B5EF4-FFF2-40B4-BE49-F238E27FC236}">
                    <a16:creationId xmlns:a16="http://schemas.microsoft.com/office/drawing/2014/main" id="{13EF6095-58B5-3B43-887B-1F4C7A1016AE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57" name="직선 연결선 126">
                <a:extLst>
                  <a:ext uri="{FF2B5EF4-FFF2-40B4-BE49-F238E27FC236}">
                    <a16:creationId xmlns:a16="http://schemas.microsoft.com/office/drawing/2014/main" id="{6E74E9EE-80CF-ED43-8AD5-A5F2109A55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9219" y="5772281"/>
                <a:ext cx="2457228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5F5F5F"/>
                </a:solidFill>
                <a:prstDash val="sysDash"/>
              </a:ln>
              <a:effectLst/>
            </p:spPr>
          </p:cxn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210E4B9-D6FB-EB40-B06B-06EC03198D9A}"/>
                  </a:ext>
                </a:extLst>
              </p:cNvPr>
              <p:cNvSpPr txBox="1"/>
              <p:nvPr/>
            </p:nvSpPr>
            <p:spPr>
              <a:xfrm>
                <a:off x="958478" y="5988921"/>
                <a:ext cx="1533482" cy="338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2200" dirty="0">
                    <a:solidFill>
                      <a:schemeClr val="bg1">
                        <a:lumMod val="50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  <a:endParaRPr lang="ko-KR" altLang="en-US" sz="22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0A4B85B-61EC-EA4C-8E38-6C92DF34D258}"/>
                  </a:ext>
                </a:extLst>
              </p:cNvPr>
              <p:cNvSpPr txBox="1"/>
              <p:nvPr/>
            </p:nvSpPr>
            <p:spPr>
              <a:xfrm>
                <a:off x="958478" y="5351871"/>
                <a:ext cx="1533482" cy="338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2200" dirty="0">
                    <a:solidFill>
                      <a:schemeClr val="bg1">
                        <a:lumMod val="50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  <a:endParaRPr lang="ko-KR" altLang="en-US" sz="22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3CD5400-8763-E14A-98EE-D682F194C733}"/>
                </a:ext>
              </a:extLst>
            </p:cNvPr>
            <p:cNvCxnSpPr>
              <a:stCxn id="55" idx="0"/>
              <a:endCxn id="18" idx="0"/>
            </p:cNvCxnSpPr>
            <p:nvPr/>
          </p:nvCxnSpPr>
          <p:spPr>
            <a:xfrm flipV="1">
              <a:off x="1680099" y="4797105"/>
              <a:ext cx="246550" cy="430732"/>
            </a:xfrm>
            <a:prstGeom prst="line">
              <a:avLst/>
            </a:prstGeom>
            <a:ln>
              <a:solidFill>
                <a:srgbClr val="C6106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A57BDA1-1CFE-F442-9A4B-7735545F95E2}"/>
                </a:ext>
              </a:extLst>
            </p:cNvPr>
            <p:cNvSpPr txBox="1"/>
            <p:nvPr/>
          </p:nvSpPr>
          <p:spPr>
            <a:xfrm>
              <a:off x="6501207" y="5491451"/>
              <a:ext cx="79558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V</a:t>
              </a:r>
              <a:r>
                <a:rPr lang="en-US" altLang="ko-KR" sz="2000" baseline="-250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REF</a:t>
              </a:r>
              <a:endParaRPr lang="ko-KR" altLang="en-US" sz="2000" baseline="-250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05F86F7-9340-CE43-BE62-A568869C7516}"/>
                </a:ext>
              </a:extLst>
            </p:cNvPr>
            <p:cNvGrpSpPr/>
            <p:nvPr/>
          </p:nvGrpSpPr>
          <p:grpSpPr>
            <a:xfrm>
              <a:off x="7006323" y="5228325"/>
              <a:ext cx="1335613" cy="831567"/>
              <a:chOff x="958478" y="4891919"/>
              <a:chExt cx="2827969" cy="1760725"/>
            </a:xfrm>
          </p:grpSpPr>
          <p:sp>
            <p:nvSpPr>
              <p:cNvPr id="63" name="타원 301">
                <a:extLst>
                  <a:ext uri="{FF2B5EF4-FFF2-40B4-BE49-F238E27FC236}">
                    <a16:creationId xmlns:a16="http://schemas.microsoft.com/office/drawing/2014/main" id="{CD1B49BE-70FC-8840-9F3D-E3E1C181CF7E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65" name="타원 299">
                <a:extLst>
                  <a:ext uri="{FF2B5EF4-FFF2-40B4-BE49-F238E27FC236}">
                    <a16:creationId xmlns:a16="http://schemas.microsoft.com/office/drawing/2014/main" id="{B408E87A-A6E3-5248-A532-CB1B04177B11}"/>
                  </a:ext>
                </a:extLst>
              </p:cNvPr>
              <p:cNvSpPr/>
              <p:nvPr/>
            </p:nvSpPr>
            <p:spPr>
              <a:xfrm>
                <a:off x="2025723" y="4891920"/>
                <a:ext cx="1760723" cy="176072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75" name="직선 연결선 126">
                <a:extLst>
                  <a:ext uri="{FF2B5EF4-FFF2-40B4-BE49-F238E27FC236}">
                    <a16:creationId xmlns:a16="http://schemas.microsoft.com/office/drawing/2014/main" id="{BC333FEF-A856-0E49-B6F3-83807B2A12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9219" y="5772281"/>
                <a:ext cx="2457228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5F5F5F"/>
                </a:solidFill>
                <a:prstDash val="sysDash"/>
              </a:ln>
              <a:effectLst/>
            </p:spPr>
          </p:cxn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66B63062-899B-854F-8272-DF5869AB120F}"/>
                  </a:ext>
                </a:extLst>
              </p:cNvPr>
              <p:cNvSpPr txBox="1"/>
              <p:nvPr/>
            </p:nvSpPr>
            <p:spPr>
              <a:xfrm>
                <a:off x="958478" y="5988922"/>
                <a:ext cx="1533483" cy="338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2200" dirty="0">
                    <a:solidFill>
                      <a:schemeClr val="bg1">
                        <a:lumMod val="50000"/>
                      </a:schemeClr>
                    </a:solidFill>
                    <a:latin typeface="Avenir Next Medium" panose="020B0503020202020204" pitchFamily="34" charset="0"/>
                  </a:rPr>
                  <a:t>1</a:t>
                </a:r>
                <a:endParaRPr lang="ko-KR" altLang="en-US" sz="22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92E3E724-1361-2140-B364-86E4C9DFF6C5}"/>
                  </a:ext>
                </a:extLst>
              </p:cNvPr>
              <p:cNvSpPr txBox="1"/>
              <p:nvPr/>
            </p:nvSpPr>
            <p:spPr>
              <a:xfrm>
                <a:off x="958478" y="5351871"/>
                <a:ext cx="1533483" cy="338555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r>
                  <a:rPr lang="en-US" altLang="ko-KR" sz="2200" dirty="0">
                    <a:solidFill>
                      <a:schemeClr val="bg1">
                        <a:lumMod val="50000"/>
                      </a:schemeClr>
                    </a:solidFill>
                    <a:latin typeface="Avenir Next Medium" panose="020B0503020202020204" pitchFamily="34" charset="0"/>
                  </a:rPr>
                  <a:t>0</a:t>
                </a:r>
                <a:endParaRPr lang="ko-KR" altLang="en-US" sz="22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DDD2A58-111D-F546-A48D-78EFA914FBDE}"/>
                </a:ext>
              </a:extLst>
            </p:cNvPr>
            <p:cNvCxnSpPr>
              <a:cxnSpLocks/>
              <a:stCxn id="65" idx="1"/>
              <a:endCxn id="49" idx="2"/>
            </p:cNvCxnSpPr>
            <p:nvPr/>
          </p:nvCxnSpPr>
          <p:spPr>
            <a:xfrm flipH="1" flipV="1">
              <a:off x="7162690" y="4797106"/>
              <a:ext cx="469459" cy="552999"/>
            </a:xfrm>
            <a:prstGeom prst="line">
              <a:avLst/>
            </a:prstGeom>
            <a:ln>
              <a:solidFill>
                <a:srgbClr val="C6106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F5B4927-446D-D5CD-4D7E-E76EC54F8BA1}"/>
              </a:ext>
            </a:extLst>
          </p:cNvPr>
          <p:cNvGrpSpPr/>
          <p:nvPr/>
        </p:nvGrpSpPr>
        <p:grpSpPr>
          <a:xfrm>
            <a:off x="1753373" y="2405853"/>
            <a:ext cx="5522656" cy="861351"/>
            <a:chOff x="1753373" y="2405853"/>
            <a:chExt cx="5522656" cy="861351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1ED581B-EF74-4E4B-9E77-1C78A91DCA05}"/>
                </a:ext>
              </a:extLst>
            </p:cNvPr>
            <p:cNvGrpSpPr/>
            <p:nvPr/>
          </p:nvGrpSpPr>
          <p:grpSpPr>
            <a:xfrm>
              <a:off x="1753373" y="2659825"/>
              <a:ext cx="603701" cy="441883"/>
              <a:chOff x="1329219" y="4820870"/>
              <a:chExt cx="2502568" cy="1831773"/>
            </a:xfrm>
          </p:grpSpPr>
          <p:sp>
            <p:nvSpPr>
              <p:cNvPr id="80" name="타원 301">
                <a:extLst>
                  <a:ext uri="{FF2B5EF4-FFF2-40B4-BE49-F238E27FC236}">
                    <a16:creationId xmlns:a16="http://schemas.microsoft.com/office/drawing/2014/main" id="{9C299A34-6E0D-A14E-B1C4-F823638D9751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81" name="직사각형 2">
                <a:extLst>
                  <a:ext uri="{FF2B5EF4-FFF2-40B4-BE49-F238E27FC236}">
                    <a16:creationId xmlns:a16="http://schemas.microsoft.com/office/drawing/2014/main" id="{C26A981F-3246-FF42-8C7E-64A7A9386028}"/>
                  </a:ext>
                </a:extLst>
              </p:cNvPr>
              <p:cNvSpPr/>
              <p:nvPr/>
            </p:nvSpPr>
            <p:spPr>
              <a:xfrm>
                <a:off x="1922742" y="4820870"/>
                <a:ext cx="1909045" cy="14812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82" name="타원 299">
                <a:extLst>
                  <a:ext uri="{FF2B5EF4-FFF2-40B4-BE49-F238E27FC236}">
                    <a16:creationId xmlns:a16="http://schemas.microsoft.com/office/drawing/2014/main" id="{C92FDE88-870A-7C49-A42E-17A5DC23A280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83" name="직선 연결선 126">
                <a:extLst>
                  <a:ext uri="{FF2B5EF4-FFF2-40B4-BE49-F238E27FC236}">
                    <a16:creationId xmlns:a16="http://schemas.microsoft.com/office/drawing/2014/main" id="{EF5C5016-3035-514F-B7A3-D0E3148E6A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9219" y="5772281"/>
                <a:ext cx="245722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5F5F5F"/>
                </a:solidFill>
                <a:prstDash val="sysDash"/>
              </a:ln>
              <a:effectLst/>
            </p:spPr>
          </p:cxn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71FCF372-60FE-EB43-849E-4CF307904F5D}"/>
                </a:ext>
              </a:extLst>
            </p:cNvPr>
            <p:cNvCxnSpPr>
              <a:cxnSpLocks/>
              <a:stCxn id="82" idx="5"/>
            </p:cNvCxnSpPr>
            <p:nvPr/>
          </p:nvCxnSpPr>
          <p:spPr>
            <a:xfrm>
              <a:off x="2283934" y="3039506"/>
              <a:ext cx="167067" cy="218323"/>
            </a:xfrm>
            <a:prstGeom prst="line">
              <a:avLst/>
            </a:prstGeom>
            <a:ln>
              <a:solidFill>
                <a:srgbClr val="C6106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1F66C47B-492F-914F-9AF5-484B4EF91CC6}"/>
                </a:ext>
              </a:extLst>
            </p:cNvPr>
            <p:cNvGrpSpPr/>
            <p:nvPr/>
          </p:nvGrpSpPr>
          <p:grpSpPr>
            <a:xfrm>
              <a:off x="3609329" y="2606817"/>
              <a:ext cx="603701" cy="494891"/>
              <a:chOff x="1329219" y="4601130"/>
              <a:chExt cx="2502568" cy="2051513"/>
            </a:xfrm>
          </p:grpSpPr>
          <p:sp>
            <p:nvSpPr>
              <p:cNvPr id="88" name="타원 301">
                <a:extLst>
                  <a:ext uri="{FF2B5EF4-FFF2-40B4-BE49-F238E27FC236}">
                    <a16:creationId xmlns:a16="http://schemas.microsoft.com/office/drawing/2014/main" id="{CD97B981-3AC8-4F4B-80FA-D81F737E47FE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89" name="직사각형 2">
                <a:extLst>
                  <a:ext uri="{FF2B5EF4-FFF2-40B4-BE49-F238E27FC236}">
                    <a16:creationId xmlns:a16="http://schemas.microsoft.com/office/drawing/2014/main" id="{9369CEED-59B7-8642-AC72-BFE54DD4BD7F}"/>
                  </a:ext>
                </a:extLst>
              </p:cNvPr>
              <p:cNvSpPr/>
              <p:nvPr/>
            </p:nvSpPr>
            <p:spPr>
              <a:xfrm>
                <a:off x="1922742" y="4601130"/>
                <a:ext cx="1909045" cy="14812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0" name="타원 299">
                <a:extLst>
                  <a:ext uri="{FF2B5EF4-FFF2-40B4-BE49-F238E27FC236}">
                    <a16:creationId xmlns:a16="http://schemas.microsoft.com/office/drawing/2014/main" id="{94DF1C56-1AE3-D142-BD9A-DEBCF3879E72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91" name="직선 연결선 126">
                <a:extLst>
                  <a:ext uri="{FF2B5EF4-FFF2-40B4-BE49-F238E27FC236}">
                    <a16:creationId xmlns:a16="http://schemas.microsoft.com/office/drawing/2014/main" id="{E1288CA9-D7B7-8344-9EB9-D5964DA9A2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9219" y="5772281"/>
                <a:ext cx="245722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5F5F5F"/>
                </a:solidFill>
                <a:prstDash val="sysDash"/>
              </a:ln>
              <a:effectLst/>
            </p:spPr>
          </p:cxnSp>
        </p:grp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E9FC1C4-3231-7D49-BC69-45C67E5E9C4A}"/>
                </a:ext>
              </a:extLst>
            </p:cNvPr>
            <p:cNvCxnSpPr>
              <a:cxnSpLocks/>
              <a:stCxn id="88" idx="3"/>
            </p:cNvCxnSpPr>
            <p:nvPr/>
          </p:nvCxnSpPr>
          <p:spPr>
            <a:xfrm flipH="1">
              <a:off x="3642019" y="3039506"/>
              <a:ext cx="197531" cy="218323"/>
            </a:xfrm>
            <a:prstGeom prst="line">
              <a:avLst/>
            </a:prstGeom>
            <a:ln>
              <a:solidFill>
                <a:srgbClr val="C6106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73897C2E-4610-7D49-83EE-F40B7CD862AE}"/>
                </a:ext>
              </a:extLst>
            </p:cNvPr>
            <p:cNvGrpSpPr/>
            <p:nvPr/>
          </p:nvGrpSpPr>
          <p:grpSpPr>
            <a:xfrm>
              <a:off x="4746034" y="2629682"/>
              <a:ext cx="603701" cy="472026"/>
              <a:chOff x="1329219" y="4695915"/>
              <a:chExt cx="2502568" cy="1956728"/>
            </a:xfrm>
          </p:grpSpPr>
          <p:sp>
            <p:nvSpPr>
              <p:cNvPr id="94" name="타원 301">
                <a:extLst>
                  <a:ext uri="{FF2B5EF4-FFF2-40B4-BE49-F238E27FC236}">
                    <a16:creationId xmlns:a16="http://schemas.microsoft.com/office/drawing/2014/main" id="{6DAF35E0-2730-4740-AB6C-41607B666696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5" name="직사각형 2">
                <a:extLst>
                  <a:ext uri="{FF2B5EF4-FFF2-40B4-BE49-F238E27FC236}">
                    <a16:creationId xmlns:a16="http://schemas.microsoft.com/office/drawing/2014/main" id="{99A9D092-1F45-8D4F-A590-6AB1ECF1569E}"/>
                  </a:ext>
                </a:extLst>
              </p:cNvPr>
              <p:cNvSpPr/>
              <p:nvPr/>
            </p:nvSpPr>
            <p:spPr>
              <a:xfrm>
                <a:off x="1922742" y="4695915"/>
                <a:ext cx="1909045" cy="8226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96" name="타원 299">
                <a:extLst>
                  <a:ext uri="{FF2B5EF4-FFF2-40B4-BE49-F238E27FC236}">
                    <a16:creationId xmlns:a16="http://schemas.microsoft.com/office/drawing/2014/main" id="{45080A84-9731-CF47-99D8-0B142B157291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97" name="직선 연결선 126">
                <a:extLst>
                  <a:ext uri="{FF2B5EF4-FFF2-40B4-BE49-F238E27FC236}">
                    <a16:creationId xmlns:a16="http://schemas.microsoft.com/office/drawing/2014/main" id="{38D162F8-4BC4-1C4D-8216-A1A6FE6D5E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9219" y="5772281"/>
                <a:ext cx="245722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5F5F5F"/>
                </a:solidFill>
                <a:prstDash val="sysDash"/>
              </a:ln>
              <a:effectLst/>
            </p:spPr>
          </p:cxnSp>
        </p:grp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70504E79-8968-6F4C-85AE-16E6A0AFAC39}"/>
                </a:ext>
              </a:extLst>
            </p:cNvPr>
            <p:cNvCxnSpPr>
              <a:cxnSpLocks/>
              <a:stCxn id="96" idx="5"/>
            </p:cNvCxnSpPr>
            <p:nvPr/>
          </p:nvCxnSpPr>
          <p:spPr>
            <a:xfrm>
              <a:off x="5276595" y="3039506"/>
              <a:ext cx="213398" cy="227698"/>
            </a:xfrm>
            <a:prstGeom prst="line">
              <a:avLst/>
            </a:prstGeom>
            <a:ln>
              <a:solidFill>
                <a:srgbClr val="C6106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E6554856-4872-4243-A7DE-6151D39D2F00}"/>
                </a:ext>
              </a:extLst>
            </p:cNvPr>
            <p:cNvGrpSpPr/>
            <p:nvPr/>
          </p:nvGrpSpPr>
          <p:grpSpPr>
            <a:xfrm>
              <a:off x="6672328" y="2405853"/>
              <a:ext cx="603701" cy="695855"/>
              <a:chOff x="1329219" y="3768054"/>
              <a:chExt cx="2502568" cy="2884589"/>
            </a:xfrm>
          </p:grpSpPr>
          <p:sp>
            <p:nvSpPr>
              <p:cNvPr id="100" name="타원 301">
                <a:extLst>
                  <a:ext uri="{FF2B5EF4-FFF2-40B4-BE49-F238E27FC236}">
                    <a16:creationId xmlns:a16="http://schemas.microsoft.com/office/drawing/2014/main" id="{5218383E-E411-984A-987D-B57E8E89DE0C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1" name="직사각형 2">
                <a:extLst>
                  <a:ext uri="{FF2B5EF4-FFF2-40B4-BE49-F238E27FC236}">
                    <a16:creationId xmlns:a16="http://schemas.microsoft.com/office/drawing/2014/main" id="{7A946761-4134-C04B-9189-4A840ECE1A69}"/>
                  </a:ext>
                </a:extLst>
              </p:cNvPr>
              <p:cNvSpPr/>
              <p:nvPr/>
            </p:nvSpPr>
            <p:spPr>
              <a:xfrm>
                <a:off x="1922742" y="3768054"/>
                <a:ext cx="1909045" cy="14812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02" name="타원 299">
                <a:extLst>
                  <a:ext uri="{FF2B5EF4-FFF2-40B4-BE49-F238E27FC236}">
                    <a16:creationId xmlns:a16="http://schemas.microsoft.com/office/drawing/2014/main" id="{C4B96A25-F6C7-4643-A765-1381B6276150}"/>
                  </a:ext>
                </a:extLst>
              </p:cNvPr>
              <p:cNvSpPr/>
              <p:nvPr/>
            </p:nvSpPr>
            <p:spPr>
              <a:xfrm>
                <a:off x="2025723" y="4891919"/>
                <a:ext cx="1760724" cy="1760724"/>
              </a:xfrm>
              <a:prstGeom prst="ellipse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b="1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  <p:cxnSp>
            <p:nvCxnSpPr>
              <p:cNvPr id="103" name="직선 연결선 126">
                <a:extLst>
                  <a:ext uri="{FF2B5EF4-FFF2-40B4-BE49-F238E27FC236}">
                    <a16:creationId xmlns:a16="http://schemas.microsoft.com/office/drawing/2014/main" id="{A354CB71-C505-ED46-A62C-FC44FB34B5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9219" y="5772281"/>
                <a:ext cx="2457228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5F5F5F"/>
                </a:solidFill>
                <a:prstDash val="sysDash"/>
              </a:ln>
              <a:effectLst/>
            </p:spPr>
          </p:cxnSp>
        </p:grp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AE11705-0790-A345-88E2-6D0F9D660CAD}"/>
                </a:ext>
              </a:extLst>
            </p:cNvPr>
            <p:cNvCxnSpPr>
              <a:cxnSpLocks/>
              <a:stCxn id="100" idx="3"/>
            </p:cNvCxnSpPr>
            <p:nvPr/>
          </p:nvCxnSpPr>
          <p:spPr>
            <a:xfrm flipH="1">
              <a:off x="6672328" y="3039506"/>
              <a:ext cx="230221" cy="209882"/>
            </a:xfrm>
            <a:prstGeom prst="line">
              <a:avLst/>
            </a:prstGeom>
            <a:ln>
              <a:solidFill>
                <a:srgbClr val="C6106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Slide Number Placeholder 3">
            <a:extLst>
              <a:ext uri="{FF2B5EF4-FFF2-40B4-BE49-F238E27FC236}">
                <a16:creationId xmlns:a16="http://schemas.microsoft.com/office/drawing/2014/main" id="{C7C16B73-C9DA-754C-B9A3-77CBFB8F2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5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1831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2E7B2DB-5945-D743-840F-94DCFFDF72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Various sources </a:t>
            </a:r>
            <a:r>
              <a:rPr lang="en-US" dirty="0">
                <a:solidFill>
                  <a:srgbClr val="C00000"/>
                </a:solidFill>
              </a:rPr>
              <a:t>shift and widen</a:t>
            </a:r>
            <a:r>
              <a:rPr lang="en-US" dirty="0"/>
              <a:t> programmed V</a:t>
            </a:r>
            <a:r>
              <a:rPr lang="en-US" baseline="-25000" dirty="0"/>
              <a:t>TH</a:t>
            </a:r>
            <a:r>
              <a:rPr lang="en-US" dirty="0"/>
              <a:t> states</a:t>
            </a:r>
          </a:p>
          <a:p>
            <a:pPr lvl="1"/>
            <a:r>
              <a:rPr lang="en-US" dirty="0"/>
              <a:t>Retention loss, program interference, read disturbance, etc.</a:t>
            </a: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Errors in NAND Flash Memory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487809-8066-BA49-9993-96FB0B876A50}"/>
              </a:ext>
            </a:extLst>
          </p:cNvPr>
          <p:cNvSpPr txBox="1"/>
          <p:nvPr/>
        </p:nvSpPr>
        <p:spPr>
          <a:xfrm rot="16200000">
            <a:off x="-313935" y="3501571"/>
            <a:ext cx="319765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Number of Cells</a:t>
            </a:r>
          </a:p>
        </p:txBody>
      </p:sp>
      <p:cxnSp>
        <p:nvCxnSpPr>
          <p:cNvPr id="14" name="Straight Arrow Connector 59">
            <a:extLst>
              <a:ext uri="{FF2B5EF4-FFF2-40B4-BE49-F238E27FC236}">
                <a16:creationId xmlns:a16="http://schemas.microsoft.com/office/drawing/2014/main" id="{C0C81B69-F2E3-D34F-88EE-1E44C454160C}"/>
              </a:ext>
            </a:extLst>
          </p:cNvPr>
          <p:cNvCxnSpPr>
            <a:cxnSpLocks/>
          </p:cNvCxnSpPr>
          <p:nvPr/>
        </p:nvCxnSpPr>
        <p:spPr>
          <a:xfrm flipV="1">
            <a:off x="1526340" y="2447487"/>
            <a:ext cx="0" cy="235092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sp>
        <p:nvSpPr>
          <p:cNvPr id="18" name="Freeform 32">
            <a:extLst>
              <a:ext uri="{FF2B5EF4-FFF2-40B4-BE49-F238E27FC236}">
                <a16:creationId xmlns:a16="http://schemas.microsoft.com/office/drawing/2014/main" id="{9F451EC9-3DF2-F441-93F9-88BA0F9DADDA}"/>
              </a:ext>
            </a:extLst>
          </p:cNvPr>
          <p:cNvSpPr/>
          <p:nvPr/>
        </p:nvSpPr>
        <p:spPr>
          <a:xfrm>
            <a:off x="1926649" y="2894821"/>
            <a:ext cx="2207033" cy="1902285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737B29-4E74-A544-881F-A526843678E8}"/>
              </a:ext>
            </a:extLst>
          </p:cNvPr>
          <p:cNvSpPr txBox="1"/>
          <p:nvPr/>
        </p:nvSpPr>
        <p:spPr>
          <a:xfrm>
            <a:off x="2451001" y="3746959"/>
            <a:ext cx="1158328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1</a:t>
            </a:r>
          </a:p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Erased</a:t>
            </a:r>
            <a:b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</a:b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9" name="직선 연결선 165">
            <a:extLst>
              <a:ext uri="{FF2B5EF4-FFF2-40B4-BE49-F238E27FC236}">
                <a16:creationId xmlns:a16="http://schemas.microsoft.com/office/drawing/2014/main" id="{D1FB8450-2D63-2247-8AF2-FC36E893223C}"/>
              </a:ext>
            </a:extLst>
          </p:cNvPr>
          <p:cNvCxnSpPr>
            <a:cxnSpLocks/>
          </p:cNvCxnSpPr>
          <p:nvPr/>
        </p:nvCxnSpPr>
        <p:spPr>
          <a:xfrm>
            <a:off x="4545230" y="2326853"/>
            <a:ext cx="0" cy="2479520"/>
          </a:xfrm>
          <a:prstGeom prst="line">
            <a:avLst/>
          </a:prstGeom>
          <a:ln w="15875">
            <a:solidFill>
              <a:srgbClr val="E4710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78">
            <a:extLst>
              <a:ext uri="{FF2B5EF4-FFF2-40B4-BE49-F238E27FC236}">
                <a16:creationId xmlns:a16="http://schemas.microsoft.com/office/drawing/2014/main" id="{F8BBFD5A-F206-0B44-8860-2BD967DE8FAE}"/>
              </a:ext>
            </a:extLst>
          </p:cNvPr>
          <p:cNvCxnSpPr>
            <a:cxnSpLocks/>
          </p:cNvCxnSpPr>
          <p:nvPr/>
        </p:nvCxnSpPr>
        <p:spPr>
          <a:xfrm>
            <a:off x="1515199" y="4800788"/>
            <a:ext cx="6224109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tailEnd type="triangle" w="lg" len="lg"/>
          </a:ln>
          <a:effectLst/>
        </p:spPr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B459EF6-A3B6-BD4B-9FF0-7FC115BB48DF}"/>
              </a:ext>
            </a:extLst>
          </p:cNvPr>
          <p:cNvSpPr txBox="1"/>
          <p:nvPr/>
        </p:nvSpPr>
        <p:spPr>
          <a:xfrm>
            <a:off x="5139522" y="3746959"/>
            <a:ext cx="1839303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0</a:t>
            </a:r>
          </a:p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Programmed</a:t>
            </a:r>
          </a:p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State</a:t>
            </a:r>
            <a:endParaRPr lang="ko-KR" altLang="en-US" sz="20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21AA65E-B6E4-464B-90EF-2C4BF6398C66}"/>
              </a:ext>
            </a:extLst>
          </p:cNvPr>
          <p:cNvSpPr txBox="1"/>
          <p:nvPr/>
        </p:nvSpPr>
        <p:spPr>
          <a:xfrm>
            <a:off x="2523740" y="4903512"/>
            <a:ext cx="404297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Cell’s V</a:t>
            </a:r>
            <a:r>
              <a:rPr lang="en-US" altLang="ko-KR" sz="20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TH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 Level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E378C0F-0CBB-F848-B7C0-7389FB26CD30}"/>
              </a:ext>
            </a:extLst>
          </p:cNvPr>
          <p:cNvSpPr txBox="1"/>
          <p:nvPr/>
        </p:nvSpPr>
        <p:spPr>
          <a:xfrm>
            <a:off x="1024599" y="2019076"/>
            <a:ext cx="4042979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rPr>
              <a:t>Read–Reference Voltage V</a:t>
            </a:r>
            <a:r>
              <a:rPr lang="en-US" altLang="ko-KR" sz="2000" baseline="-25000" dirty="0">
                <a:solidFill>
                  <a:srgbClr val="E47103"/>
                </a:solidFill>
                <a:latin typeface="Avenir Next Medium" panose="020B0503020202020204" pitchFamily="34" charset="0"/>
                <a:cs typeface="Times New Roman" panose="02020603050405020304" pitchFamily="18" charset="0"/>
              </a:rPr>
              <a:t>REF</a:t>
            </a:r>
          </a:p>
        </p:txBody>
      </p:sp>
      <p:sp>
        <p:nvSpPr>
          <p:cNvPr id="49" name="Freeform 32">
            <a:extLst>
              <a:ext uri="{FF2B5EF4-FFF2-40B4-BE49-F238E27FC236}">
                <a16:creationId xmlns:a16="http://schemas.microsoft.com/office/drawing/2014/main" id="{72E339E1-5FE8-C743-B937-195F81ED5E07}"/>
              </a:ext>
            </a:extLst>
          </p:cNvPr>
          <p:cNvSpPr/>
          <p:nvPr/>
        </p:nvSpPr>
        <p:spPr>
          <a:xfrm>
            <a:off x="4955657" y="2894821"/>
            <a:ext cx="2207033" cy="1902285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chemeClr val="bg1">
                <a:lumMod val="65000"/>
              </a:schemeClr>
            </a:solidFill>
            <a:prstDash val="sysDash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E01069F-F016-4149-AB47-7383D2BFA065}"/>
              </a:ext>
            </a:extLst>
          </p:cNvPr>
          <p:cNvSpPr txBox="1"/>
          <p:nvPr/>
        </p:nvSpPr>
        <p:spPr>
          <a:xfrm>
            <a:off x="1585566" y="5355149"/>
            <a:ext cx="5919327" cy="3077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&lt;V</a:t>
            </a:r>
            <a:r>
              <a:rPr lang="en-US" altLang="ko-KR" sz="20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TH</a:t>
            </a:r>
            <a:r>
              <a:rPr lang="en-US" altLang="ko-KR" sz="2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 Distribution of an SLC Page&gt;</a:t>
            </a:r>
          </a:p>
        </p:txBody>
      </p:sp>
      <p:sp>
        <p:nvSpPr>
          <p:cNvPr id="66" name="Freeform 32">
            <a:extLst>
              <a:ext uri="{FF2B5EF4-FFF2-40B4-BE49-F238E27FC236}">
                <a16:creationId xmlns:a16="http://schemas.microsoft.com/office/drawing/2014/main" id="{031377DF-4DA4-1744-909E-9211FDC94853}"/>
              </a:ext>
            </a:extLst>
          </p:cNvPr>
          <p:cNvSpPr/>
          <p:nvPr/>
        </p:nvSpPr>
        <p:spPr>
          <a:xfrm>
            <a:off x="1926648" y="2991667"/>
            <a:ext cx="2390899" cy="1805439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Freeform 32">
            <a:extLst>
              <a:ext uri="{FF2B5EF4-FFF2-40B4-BE49-F238E27FC236}">
                <a16:creationId xmlns:a16="http://schemas.microsoft.com/office/drawing/2014/main" id="{8252126A-1A73-0646-A434-1A45F13552E8}"/>
              </a:ext>
            </a:extLst>
          </p:cNvPr>
          <p:cNvSpPr/>
          <p:nvPr/>
        </p:nvSpPr>
        <p:spPr>
          <a:xfrm>
            <a:off x="4393964" y="3273018"/>
            <a:ext cx="2768744" cy="1524088"/>
          </a:xfrm>
          <a:custGeom>
            <a:avLst/>
            <a:gdLst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70 h 1965313"/>
              <a:gd name="connsiteX1" fmla="*/ 1992573 w 3807725"/>
              <a:gd name="connsiteY1" fmla="*/ 35 h 1965313"/>
              <a:gd name="connsiteX2" fmla="*/ 3807725 w 3807725"/>
              <a:gd name="connsiteY2" fmla="*/ 1965313 h 1965313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2 h 1965305"/>
              <a:gd name="connsiteX1" fmla="*/ 1992573 w 3807725"/>
              <a:gd name="connsiteY1" fmla="*/ 27 h 1965305"/>
              <a:gd name="connsiteX2" fmla="*/ 3807725 w 3807725"/>
              <a:gd name="connsiteY2" fmla="*/ 1965305 h 1965305"/>
              <a:gd name="connsiteX0" fmla="*/ 0 w 3807725"/>
              <a:gd name="connsiteY0" fmla="*/ 1924361 h 1965304"/>
              <a:gd name="connsiteX1" fmla="*/ 1992573 w 3807725"/>
              <a:gd name="connsiteY1" fmla="*/ 26 h 1965304"/>
              <a:gd name="connsiteX2" fmla="*/ 3807725 w 3807725"/>
              <a:gd name="connsiteY2" fmla="*/ 1965304 h 1965304"/>
              <a:gd name="connsiteX0" fmla="*/ 0 w 3807725"/>
              <a:gd name="connsiteY0" fmla="*/ 1924358 h 1965301"/>
              <a:gd name="connsiteX1" fmla="*/ 1992573 w 3807725"/>
              <a:gd name="connsiteY1" fmla="*/ 23 h 1965301"/>
              <a:gd name="connsiteX2" fmla="*/ 3807725 w 3807725"/>
              <a:gd name="connsiteY2" fmla="*/ 1965301 h 1965301"/>
              <a:gd name="connsiteX0" fmla="*/ 0 w 3807725"/>
              <a:gd name="connsiteY0" fmla="*/ 1924360 h 1965303"/>
              <a:gd name="connsiteX1" fmla="*/ 1992573 w 3807725"/>
              <a:gd name="connsiteY1" fmla="*/ 25 h 1965303"/>
              <a:gd name="connsiteX2" fmla="*/ 3807725 w 3807725"/>
              <a:gd name="connsiteY2" fmla="*/ 1965303 h 1965303"/>
              <a:gd name="connsiteX0" fmla="*/ 0 w 3784113"/>
              <a:gd name="connsiteY0" fmla="*/ 1951633 h 1965281"/>
              <a:gd name="connsiteX1" fmla="*/ 1968961 w 3784113"/>
              <a:gd name="connsiteY1" fmla="*/ 3 h 1965281"/>
              <a:gd name="connsiteX2" fmla="*/ 3784113 w 3784113"/>
              <a:gd name="connsiteY2" fmla="*/ 1965281 h 1965281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  <a:gd name="connsiteX0" fmla="*/ 0 w 3784113"/>
              <a:gd name="connsiteY0" fmla="*/ 1965277 h 1965278"/>
              <a:gd name="connsiteX1" fmla="*/ 1968961 w 3784113"/>
              <a:gd name="connsiteY1" fmla="*/ 0 h 1965278"/>
              <a:gd name="connsiteX2" fmla="*/ 3784113 w 3784113"/>
              <a:gd name="connsiteY2" fmla="*/ 1965278 h 1965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84113" h="1965278">
                <a:moveTo>
                  <a:pt x="0" y="1965277"/>
                </a:moveTo>
                <a:cubicBezTo>
                  <a:pt x="234630" y="1392071"/>
                  <a:pt x="724317" y="0"/>
                  <a:pt x="1968961" y="0"/>
                </a:cubicBezTo>
                <a:cubicBezTo>
                  <a:pt x="3213605" y="0"/>
                  <a:pt x="3584157" y="1405720"/>
                  <a:pt x="3784113" y="1965278"/>
                </a:cubicBez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algn="ctr" latinLnBrk="0">
              <a:defRPr/>
            </a:pPr>
            <a:endParaRPr lang="en-US" sz="1600" kern="0" dirty="0">
              <a:solidFill>
                <a:srgbClr val="0070C0"/>
              </a:solidFill>
              <a:latin typeface="Avenir Next Medium" panose="020B0503020202020204" pitchFamily="34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9B9BC19-F7BB-BD4F-ACCA-92A9BA23D251}"/>
              </a:ext>
            </a:extLst>
          </p:cNvPr>
          <p:cNvSpPr txBox="1"/>
          <p:nvPr/>
        </p:nvSpPr>
        <p:spPr>
          <a:xfrm>
            <a:off x="5111866" y="2492870"/>
            <a:ext cx="195251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i="1" dirty="0">
                <a:solidFill>
                  <a:srgbClr val="C0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Retention loss</a:t>
            </a:r>
          </a:p>
        </p:txBody>
      </p:sp>
      <p:sp>
        <p:nvSpPr>
          <p:cNvPr id="72" name="화살표: 오른쪽 552">
            <a:extLst>
              <a:ext uri="{FF2B5EF4-FFF2-40B4-BE49-F238E27FC236}">
                <a16:creationId xmlns:a16="http://schemas.microsoft.com/office/drawing/2014/main" id="{B54868CE-6C0A-914B-B19C-D63AA4FB8B19}"/>
              </a:ext>
            </a:extLst>
          </p:cNvPr>
          <p:cNvSpPr/>
          <p:nvPr/>
        </p:nvSpPr>
        <p:spPr>
          <a:xfrm rot="10800000">
            <a:off x="5308538" y="2940224"/>
            <a:ext cx="545431" cy="187622"/>
          </a:xfrm>
          <a:prstGeom prst="rightArrow">
            <a:avLst>
              <a:gd name="adj1" fmla="val 50000"/>
              <a:gd name="adj2" fmla="val 88902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E105D0D-08B3-C84C-B2BD-78AF73161D2A}"/>
              </a:ext>
            </a:extLst>
          </p:cNvPr>
          <p:cNvSpPr txBox="1"/>
          <p:nvPr/>
        </p:nvSpPr>
        <p:spPr>
          <a:xfrm>
            <a:off x="2092977" y="2492870"/>
            <a:ext cx="195251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latinLnBrk="0"/>
            <a:r>
              <a:rPr lang="en-US" sz="2000" i="1" dirty="0">
                <a:solidFill>
                  <a:srgbClr val="C00000"/>
                </a:solidFill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Interference</a:t>
            </a:r>
          </a:p>
        </p:txBody>
      </p:sp>
      <p:sp>
        <p:nvSpPr>
          <p:cNvPr id="84" name="화살표: 오른쪽 552">
            <a:extLst>
              <a:ext uri="{FF2B5EF4-FFF2-40B4-BE49-F238E27FC236}">
                <a16:creationId xmlns:a16="http://schemas.microsoft.com/office/drawing/2014/main" id="{42A79B89-5B9D-C447-ADFE-495A35C6EBE9}"/>
              </a:ext>
            </a:extLst>
          </p:cNvPr>
          <p:cNvSpPr/>
          <p:nvPr/>
        </p:nvSpPr>
        <p:spPr>
          <a:xfrm>
            <a:off x="3367631" y="2940224"/>
            <a:ext cx="545431" cy="187622"/>
          </a:xfrm>
          <a:prstGeom prst="rightArrow">
            <a:avLst>
              <a:gd name="adj1" fmla="val 50000"/>
              <a:gd name="adj2" fmla="val 88902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D34F018-9CB1-6EF6-625A-7BA88F4FA186}"/>
              </a:ext>
            </a:extLst>
          </p:cNvPr>
          <p:cNvGrpSpPr/>
          <p:nvPr/>
        </p:nvGrpSpPr>
        <p:grpSpPr>
          <a:xfrm>
            <a:off x="586977" y="4449680"/>
            <a:ext cx="3957130" cy="1028159"/>
            <a:chOff x="586977" y="4449680"/>
            <a:chExt cx="3957130" cy="1028159"/>
          </a:xfrm>
        </p:grpSpPr>
        <p:sp>
          <p:nvSpPr>
            <p:cNvPr id="85" name="이등변 삼각형 176">
              <a:extLst>
                <a:ext uri="{FF2B5EF4-FFF2-40B4-BE49-F238E27FC236}">
                  <a16:creationId xmlns:a16="http://schemas.microsoft.com/office/drawing/2014/main" id="{4B1ECA54-41C2-624D-9E78-115A1478B13C}"/>
                </a:ext>
              </a:extLst>
            </p:cNvPr>
            <p:cNvSpPr/>
            <p:nvPr/>
          </p:nvSpPr>
          <p:spPr>
            <a:xfrm>
              <a:off x="4398078" y="4449680"/>
              <a:ext cx="146029" cy="345523"/>
            </a:xfrm>
            <a:prstGeom prst="triangle">
              <a:avLst>
                <a:gd name="adj" fmla="val 100000"/>
              </a:avLst>
            </a:prstGeom>
            <a:solidFill>
              <a:srgbClr val="FF00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655CEFA3-84C1-214A-B189-D600C3FCE3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85566" y="4730220"/>
              <a:ext cx="2907677" cy="524068"/>
            </a:xfrm>
            <a:prstGeom prst="line">
              <a:avLst/>
            </a:prstGeom>
            <a:ln>
              <a:solidFill>
                <a:srgbClr val="FF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C366E34-57C8-3F43-AFDD-56F7E104E293}"/>
                </a:ext>
              </a:extLst>
            </p:cNvPr>
            <p:cNvSpPr txBox="1"/>
            <p:nvPr/>
          </p:nvSpPr>
          <p:spPr>
            <a:xfrm>
              <a:off x="586977" y="5170062"/>
              <a:ext cx="1158328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solidFill>
                    <a:srgbClr val="FF0000"/>
                  </a:solidFill>
                  <a:latin typeface="Avenir Next Medium" panose="020B0503020202020204" pitchFamily="34" charset="0"/>
                  <a:cs typeface="Times New Roman" panose="02020603050405020304" pitchFamily="18" charset="0"/>
                </a:rPr>
                <a:t>Errors</a:t>
              </a:r>
              <a:endParaRPr lang="ko-KR" altLang="en-US" sz="2000" baseline="-25000" dirty="0">
                <a:solidFill>
                  <a:srgbClr val="FF0000"/>
                </a:solidFill>
                <a:latin typeface="Avenir Next Medium" panose="020B050302020202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8" name="Slide Number Placeholder 3">
            <a:extLst>
              <a:ext uri="{FF2B5EF4-FFF2-40B4-BE49-F238E27FC236}">
                <a16:creationId xmlns:a16="http://schemas.microsoft.com/office/drawing/2014/main" id="{7020E863-1481-9249-B3E6-149AF0F98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6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0006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1A1AFDC4-43D2-7B4D-8410-86373917F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Store </a:t>
            </a:r>
            <a:r>
              <a:rPr lang="en-US" b="0" dirty="0">
                <a:solidFill>
                  <a:srgbClr val="E47103"/>
                </a:solidFill>
              </a:rPr>
              <a:t>redundant information </a:t>
            </a:r>
            <a:r>
              <a:rPr lang="en-US" b="0" dirty="0"/>
              <a:t>(ECC parity) </a:t>
            </a:r>
          </a:p>
          <a:p>
            <a:pPr lvl="1"/>
            <a:r>
              <a:rPr lang="en-US" b="0" dirty="0"/>
              <a:t>To detect and correct row bit errors</a:t>
            </a:r>
            <a:endParaRPr lang="en-CH" b="0" dirty="0"/>
          </a:p>
          <a:p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Error-Correcting Codes (ECC)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1FAE70-613D-7D42-B450-7A6AB019D902}"/>
              </a:ext>
            </a:extLst>
          </p:cNvPr>
          <p:cNvSpPr/>
          <p:nvPr/>
        </p:nvSpPr>
        <p:spPr>
          <a:xfrm>
            <a:off x="200532" y="2763725"/>
            <a:ext cx="4176464" cy="2808312"/>
          </a:xfrm>
          <a:prstGeom prst="roundRect">
            <a:avLst>
              <a:gd name="adj" fmla="val 6167"/>
            </a:avLst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t"/>
          <a:lstStyle/>
          <a:p>
            <a:pPr algn="ctr"/>
            <a:r>
              <a:rPr lang="en-CH" sz="22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 Chip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4794C6-6AF6-4E42-973E-260D108E2D8E}"/>
              </a:ext>
            </a:extLst>
          </p:cNvPr>
          <p:cNvSpPr txBox="1"/>
          <p:nvPr/>
        </p:nvSpPr>
        <p:spPr>
          <a:xfrm>
            <a:off x="418862" y="3596292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18A598-BA59-2744-AD26-4DD56C10AB49}"/>
              </a:ext>
            </a:extLst>
          </p:cNvPr>
          <p:cNvSpPr/>
          <p:nvPr/>
        </p:nvSpPr>
        <p:spPr>
          <a:xfrm>
            <a:off x="1316656" y="3560667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49F0BD-6060-234F-93EB-91F3957BA311}"/>
              </a:ext>
            </a:extLst>
          </p:cNvPr>
          <p:cNvSpPr txBox="1"/>
          <p:nvPr/>
        </p:nvSpPr>
        <p:spPr>
          <a:xfrm>
            <a:off x="418862" y="3968207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4239DA-9C25-AE47-9FFD-8C648896117F}"/>
              </a:ext>
            </a:extLst>
          </p:cNvPr>
          <p:cNvSpPr/>
          <p:nvPr/>
        </p:nvSpPr>
        <p:spPr>
          <a:xfrm>
            <a:off x="1316656" y="3920707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89C1D7-30A4-4D41-96E4-091A61619D62}"/>
              </a:ext>
            </a:extLst>
          </p:cNvPr>
          <p:cNvSpPr txBox="1"/>
          <p:nvPr/>
        </p:nvSpPr>
        <p:spPr>
          <a:xfrm>
            <a:off x="418862" y="4328247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654872-EE17-9B47-9925-4D14A933C05C}"/>
              </a:ext>
            </a:extLst>
          </p:cNvPr>
          <p:cNvSpPr/>
          <p:nvPr/>
        </p:nvSpPr>
        <p:spPr>
          <a:xfrm>
            <a:off x="1316656" y="4280747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5AB9A6-888D-8F49-8AE5-CE8F82CE2E77}"/>
              </a:ext>
            </a:extLst>
          </p:cNvPr>
          <p:cNvSpPr txBox="1"/>
          <p:nvPr/>
        </p:nvSpPr>
        <p:spPr>
          <a:xfrm>
            <a:off x="418862" y="4697579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41422A-F7EB-AE4C-9105-321A5C587D96}"/>
              </a:ext>
            </a:extLst>
          </p:cNvPr>
          <p:cNvSpPr/>
          <p:nvPr/>
        </p:nvSpPr>
        <p:spPr>
          <a:xfrm>
            <a:off x="1316656" y="4650079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9AEF99-4860-5A42-853D-027705D93B1A}"/>
              </a:ext>
            </a:extLst>
          </p:cNvPr>
          <p:cNvSpPr txBox="1"/>
          <p:nvPr/>
        </p:nvSpPr>
        <p:spPr>
          <a:xfrm rot="5400000">
            <a:off x="1889098" y="5080753"/>
            <a:ext cx="1158328" cy="3282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2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…</a:t>
            </a:r>
            <a:endParaRPr lang="ko-KR" altLang="en-US" sz="32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E2FA5573-440B-8D4E-A3B8-D723A035D6ED}"/>
              </a:ext>
            </a:extLst>
          </p:cNvPr>
          <p:cNvSpPr/>
          <p:nvPr/>
        </p:nvSpPr>
        <p:spPr>
          <a:xfrm rot="18900000">
            <a:off x="1579973" y="3607742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6" name="Cross 15">
            <a:extLst>
              <a:ext uri="{FF2B5EF4-FFF2-40B4-BE49-F238E27FC236}">
                <a16:creationId xmlns:a16="http://schemas.microsoft.com/office/drawing/2014/main" id="{D175A8F6-5744-964C-A96D-2807FE2D1BAF}"/>
              </a:ext>
            </a:extLst>
          </p:cNvPr>
          <p:cNvSpPr/>
          <p:nvPr/>
        </p:nvSpPr>
        <p:spPr>
          <a:xfrm rot="18900000">
            <a:off x="2249876" y="3607742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" name="Cross 16">
            <a:extLst>
              <a:ext uri="{FF2B5EF4-FFF2-40B4-BE49-F238E27FC236}">
                <a16:creationId xmlns:a16="http://schemas.microsoft.com/office/drawing/2014/main" id="{79666593-DB77-4943-850E-421BCA86E9AF}"/>
              </a:ext>
            </a:extLst>
          </p:cNvPr>
          <p:cNvSpPr/>
          <p:nvPr/>
        </p:nvSpPr>
        <p:spPr>
          <a:xfrm rot="18900000">
            <a:off x="2816469" y="3607742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8" name="Cross 17">
            <a:extLst>
              <a:ext uri="{FF2B5EF4-FFF2-40B4-BE49-F238E27FC236}">
                <a16:creationId xmlns:a16="http://schemas.microsoft.com/office/drawing/2014/main" id="{A5701DAA-F0E4-F049-8E81-C23C8A3D2A0C}"/>
              </a:ext>
            </a:extLst>
          </p:cNvPr>
          <p:cNvSpPr/>
          <p:nvPr/>
        </p:nvSpPr>
        <p:spPr>
          <a:xfrm rot="18900000">
            <a:off x="1808358" y="3970649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A38C7080-62FF-544D-B15F-4553956C0502}"/>
              </a:ext>
            </a:extLst>
          </p:cNvPr>
          <p:cNvSpPr/>
          <p:nvPr/>
        </p:nvSpPr>
        <p:spPr>
          <a:xfrm rot="18900000">
            <a:off x="2384422" y="3970649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769D07C4-DC0D-F24D-AD19-F3E175853A17}"/>
              </a:ext>
            </a:extLst>
          </p:cNvPr>
          <p:cNvSpPr/>
          <p:nvPr/>
        </p:nvSpPr>
        <p:spPr>
          <a:xfrm rot="18900000">
            <a:off x="2049090" y="4330035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9797022E-ED12-5B4D-A671-FB1DF80F6A9A}"/>
              </a:ext>
            </a:extLst>
          </p:cNvPr>
          <p:cNvSpPr/>
          <p:nvPr/>
        </p:nvSpPr>
        <p:spPr>
          <a:xfrm rot="18900000">
            <a:off x="2816470" y="4330035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4" name="Cross 23">
            <a:extLst>
              <a:ext uri="{FF2B5EF4-FFF2-40B4-BE49-F238E27FC236}">
                <a16:creationId xmlns:a16="http://schemas.microsoft.com/office/drawing/2014/main" id="{4C113B72-23CF-8D4A-A814-B276EBF1BC2D}"/>
              </a:ext>
            </a:extLst>
          </p:cNvPr>
          <p:cNvSpPr/>
          <p:nvPr/>
        </p:nvSpPr>
        <p:spPr>
          <a:xfrm rot="18900000">
            <a:off x="1376310" y="4700441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AA301007-24FF-A54C-8C1B-2FCBE5BF7E6E}"/>
              </a:ext>
            </a:extLst>
          </p:cNvPr>
          <p:cNvSpPr/>
          <p:nvPr/>
        </p:nvSpPr>
        <p:spPr>
          <a:xfrm rot="18900000">
            <a:off x="2240406" y="4700441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42B0169-DE6D-6140-B18B-F15416009E9B}"/>
              </a:ext>
            </a:extLst>
          </p:cNvPr>
          <p:cNvGrpSpPr/>
          <p:nvPr/>
        </p:nvGrpSpPr>
        <p:grpSpPr>
          <a:xfrm>
            <a:off x="2972517" y="3560667"/>
            <a:ext cx="1231171" cy="1800807"/>
            <a:chOff x="3095513" y="2893794"/>
            <a:chExt cx="1231171" cy="180080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CA874E4-BEA1-0E40-860A-6C471A523FD0}"/>
                </a:ext>
              </a:extLst>
            </p:cNvPr>
            <p:cNvSpPr/>
            <p:nvPr/>
          </p:nvSpPr>
          <p:spPr>
            <a:xfrm>
              <a:off x="3375374" y="2893794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A44AECF-6EF6-534A-BAC4-8BD12C61AB6D}"/>
                </a:ext>
              </a:extLst>
            </p:cNvPr>
            <p:cNvSpPr/>
            <p:nvPr/>
          </p:nvSpPr>
          <p:spPr>
            <a:xfrm>
              <a:off x="3375374" y="3253834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5725204-B528-BE4D-83DF-81245A3D3A8E}"/>
                </a:ext>
              </a:extLst>
            </p:cNvPr>
            <p:cNvSpPr/>
            <p:nvPr/>
          </p:nvSpPr>
          <p:spPr>
            <a:xfrm>
              <a:off x="3375374" y="3613874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07B93EA-7B4B-614A-BDE7-8286F1D78AA2}"/>
                </a:ext>
              </a:extLst>
            </p:cNvPr>
            <p:cNvSpPr/>
            <p:nvPr/>
          </p:nvSpPr>
          <p:spPr>
            <a:xfrm>
              <a:off x="3375374" y="3983206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82985CF-1917-C74E-B6A6-1D622DAF781F}"/>
                </a:ext>
              </a:extLst>
            </p:cNvPr>
            <p:cNvSpPr txBox="1"/>
            <p:nvPr/>
          </p:nvSpPr>
          <p:spPr>
            <a:xfrm>
              <a:off x="3095513" y="4386824"/>
              <a:ext cx="123117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2000" dirty="0">
                  <a:solidFill>
                    <a:srgbClr val="0070C0"/>
                  </a:solidFill>
                  <a:latin typeface="Avenir Next Medium" panose="020B0503020202020204" pitchFamily="34" charset="0"/>
                </a:rPr>
                <a:t>ECC Parity</a:t>
              </a:r>
            </a:p>
          </p:txBody>
        </p:sp>
        <p:sp>
          <p:nvSpPr>
            <p:cNvPr id="32" name="Cross 31">
              <a:extLst>
                <a:ext uri="{FF2B5EF4-FFF2-40B4-BE49-F238E27FC236}">
                  <a16:creationId xmlns:a16="http://schemas.microsoft.com/office/drawing/2014/main" id="{94FBFA5B-DCB8-D841-9D8F-6F37E723E9C4}"/>
                </a:ext>
              </a:extLst>
            </p:cNvPr>
            <p:cNvSpPr/>
            <p:nvPr/>
          </p:nvSpPr>
          <p:spPr>
            <a:xfrm rot="18900000">
              <a:off x="3935446" y="2940869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3" name="Cross 32">
              <a:extLst>
                <a:ext uri="{FF2B5EF4-FFF2-40B4-BE49-F238E27FC236}">
                  <a16:creationId xmlns:a16="http://schemas.microsoft.com/office/drawing/2014/main" id="{CC43C0CE-9ACA-DD49-B219-8098C1B97B20}"/>
                </a:ext>
              </a:extLst>
            </p:cNvPr>
            <p:cNvSpPr/>
            <p:nvPr/>
          </p:nvSpPr>
          <p:spPr>
            <a:xfrm rot="18900000">
              <a:off x="3567083" y="3664590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F510A10-FADA-984C-8AAD-C71ABE9C52B5}"/>
              </a:ext>
            </a:extLst>
          </p:cNvPr>
          <p:cNvGrpSpPr/>
          <p:nvPr/>
        </p:nvGrpSpPr>
        <p:grpSpPr>
          <a:xfrm>
            <a:off x="5745148" y="2763725"/>
            <a:ext cx="3184023" cy="2808312"/>
            <a:chOff x="5724128" y="2096852"/>
            <a:chExt cx="3184023" cy="2808312"/>
          </a:xfrm>
          <a:solidFill>
            <a:schemeClr val="bg1">
              <a:lumMod val="85000"/>
            </a:schemeClr>
          </a:solidFill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11F3823C-06F1-0446-A740-85CD402344BB}"/>
                </a:ext>
              </a:extLst>
            </p:cNvPr>
            <p:cNvSpPr/>
            <p:nvPr/>
          </p:nvSpPr>
          <p:spPr>
            <a:xfrm>
              <a:off x="5724128" y="2096852"/>
              <a:ext cx="3184023" cy="2808312"/>
            </a:xfrm>
            <a:prstGeom prst="roundRect">
              <a:avLst>
                <a:gd name="adj" fmla="val 6167"/>
              </a:avLst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t"/>
            <a:lstStyle/>
            <a:p>
              <a:pPr algn="ctr"/>
              <a:r>
                <a:rPr lang="en-CH" sz="2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Flash Controller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CA58139A-3D5E-D74B-B248-E1462D2F3579}"/>
                </a:ext>
              </a:extLst>
            </p:cNvPr>
            <p:cNvSpPr/>
            <p:nvPr/>
          </p:nvSpPr>
          <p:spPr>
            <a:xfrm>
              <a:off x="5813862" y="3772875"/>
              <a:ext cx="3004554" cy="1008112"/>
            </a:xfrm>
            <a:prstGeom prst="roundRect">
              <a:avLst>
                <a:gd name="adj" fmla="val 61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t"/>
            <a:lstStyle/>
            <a:p>
              <a:pPr algn="ctr"/>
              <a:r>
                <a:rPr lang="en-CH" sz="20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ECC Engine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F9E589D2-3CC8-B144-A1AC-6E57B76497B5}"/>
                </a:ext>
              </a:extLst>
            </p:cNvPr>
            <p:cNvSpPr/>
            <p:nvPr/>
          </p:nvSpPr>
          <p:spPr>
            <a:xfrm>
              <a:off x="5813862" y="2643350"/>
              <a:ext cx="3004554" cy="1008112"/>
            </a:xfrm>
            <a:prstGeom prst="roundRect">
              <a:avLst>
                <a:gd name="adj" fmla="val 61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20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Request Handler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DB2693D-CD5C-BA4F-9251-166BC7BCA520}"/>
              </a:ext>
            </a:extLst>
          </p:cNvPr>
          <p:cNvGrpSpPr/>
          <p:nvPr/>
        </p:nvGrpSpPr>
        <p:grpSpPr>
          <a:xfrm>
            <a:off x="4376996" y="3513555"/>
            <a:ext cx="1457886" cy="615553"/>
            <a:chOff x="4376996" y="3513555"/>
            <a:chExt cx="1457886" cy="61555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4A0F085-BB86-D048-AA01-4BC709FE3C2A}"/>
                </a:ext>
              </a:extLst>
            </p:cNvPr>
            <p:cNvSpPr txBox="1"/>
            <p:nvPr/>
          </p:nvSpPr>
          <p:spPr>
            <a:xfrm>
              <a:off x="4420712" y="3513555"/>
              <a:ext cx="1252202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NAND</a:t>
              </a:r>
            </a:p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command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758A568-4E98-7946-BA4D-749CD1EA3410}"/>
                </a:ext>
              </a:extLst>
            </p:cNvPr>
            <p:cNvCxnSpPr>
              <a:cxnSpLocks/>
              <a:stCxn id="44" idx="1"/>
            </p:cNvCxnSpPr>
            <p:nvPr/>
          </p:nvCxnSpPr>
          <p:spPr>
            <a:xfrm flipH="1">
              <a:off x="4376996" y="3814279"/>
              <a:ext cx="1457886" cy="0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4D3FD14-62EB-6E42-A996-C2ABCDC09ACB}"/>
              </a:ext>
            </a:extLst>
          </p:cNvPr>
          <p:cNvGrpSpPr/>
          <p:nvPr/>
        </p:nvGrpSpPr>
        <p:grpSpPr>
          <a:xfrm>
            <a:off x="4376996" y="4640875"/>
            <a:ext cx="1457886" cy="615553"/>
            <a:chOff x="4376996" y="4640875"/>
            <a:chExt cx="1457886" cy="615553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7872613F-36EA-5843-AAE0-C8955982DAAB}"/>
                </a:ext>
              </a:extLst>
            </p:cNvPr>
            <p:cNvCxnSpPr>
              <a:cxnSpLocks/>
              <a:stCxn id="41" idx="1"/>
            </p:cNvCxnSpPr>
            <p:nvPr/>
          </p:nvCxnSpPr>
          <p:spPr>
            <a:xfrm flipH="1">
              <a:off x="4376996" y="4943804"/>
              <a:ext cx="1457886" cy="0"/>
            </a:xfrm>
            <a:prstGeom prst="straightConnector1">
              <a:avLst/>
            </a:prstGeom>
            <a:ln w="15875">
              <a:solidFill>
                <a:srgbClr val="7030A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8B007B2-612C-CA43-ACD0-A4AFB17FE979}"/>
                </a:ext>
              </a:extLst>
            </p:cNvPr>
            <p:cNvSpPr txBox="1"/>
            <p:nvPr/>
          </p:nvSpPr>
          <p:spPr>
            <a:xfrm>
              <a:off x="4586791" y="4640875"/>
              <a:ext cx="880177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Data</a:t>
              </a:r>
            </a:p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transfer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70CDF64-3D9E-9D41-A8B3-EE3B520A78B0}"/>
              </a:ext>
            </a:extLst>
          </p:cNvPr>
          <p:cNvGrpSpPr/>
          <p:nvPr/>
        </p:nvGrpSpPr>
        <p:grpSpPr>
          <a:xfrm>
            <a:off x="6693530" y="2074351"/>
            <a:ext cx="1457900" cy="689374"/>
            <a:chOff x="6672510" y="1407478"/>
            <a:chExt cx="1457900" cy="68937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B6A9B3F-DAB2-8344-A482-E77190A926E0}"/>
                </a:ext>
              </a:extLst>
            </p:cNvPr>
            <p:cNvSpPr txBox="1"/>
            <p:nvPr/>
          </p:nvSpPr>
          <p:spPr>
            <a:xfrm>
              <a:off x="6672510" y="1407478"/>
              <a:ext cx="1457900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Read Page 0</a:t>
              </a: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84FE0297-D457-3944-AECF-DF215C50C197}"/>
                </a:ext>
              </a:extLst>
            </p:cNvPr>
            <p:cNvCxnSpPr>
              <a:cxnSpLocks/>
            </p:cNvCxnSpPr>
            <p:nvPr/>
          </p:nvCxnSpPr>
          <p:spPr>
            <a:xfrm>
              <a:off x="7410276" y="1746032"/>
              <a:ext cx="0" cy="350820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9F398F9-1C18-C14F-A082-E0E879D69526}"/>
              </a:ext>
            </a:extLst>
          </p:cNvPr>
          <p:cNvGrpSpPr/>
          <p:nvPr/>
        </p:nvGrpSpPr>
        <p:grpSpPr>
          <a:xfrm>
            <a:off x="5902491" y="4956383"/>
            <a:ext cx="2869336" cy="369332"/>
            <a:chOff x="5878916" y="4521699"/>
            <a:chExt cx="2869336" cy="36933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E7D302F-4A48-2649-8D4B-A382A11C4A88}"/>
                </a:ext>
              </a:extLst>
            </p:cNvPr>
            <p:cNvSpPr/>
            <p:nvPr/>
          </p:nvSpPr>
          <p:spPr>
            <a:xfrm>
              <a:off x="5878916" y="4521699"/>
              <a:ext cx="1944216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6" name="Cross 35">
              <a:extLst>
                <a:ext uri="{FF2B5EF4-FFF2-40B4-BE49-F238E27FC236}">
                  <a16:creationId xmlns:a16="http://schemas.microsoft.com/office/drawing/2014/main" id="{8FEB9174-44A0-F14E-B1AA-570ACFECCBE5}"/>
                </a:ext>
              </a:extLst>
            </p:cNvPr>
            <p:cNvSpPr/>
            <p:nvPr/>
          </p:nvSpPr>
          <p:spPr>
            <a:xfrm rot="18900000">
              <a:off x="6142233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7" name="Cross 36">
              <a:extLst>
                <a:ext uri="{FF2B5EF4-FFF2-40B4-BE49-F238E27FC236}">
                  <a16:creationId xmlns:a16="http://schemas.microsoft.com/office/drawing/2014/main" id="{448B0E0D-BE74-6740-B554-6A613FF9200F}"/>
                </a:ext>
              </a:extLst>
            </p:cNvPr>
            <p:cNvSpPr/>
            <p:nvPr/>
          </p:nvSpPr>
          <p:spPr>
            <a:xfrm rot="18900000">
              <a:off x="6812136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8" name="Cross 37">
              <a:extLst>
                <a:ext uri="{FF2B5EF4-FFF2-40B4-BE49-F238E27FC236}">
                  <a16:creationId xmlns:a16="http://schemas.microsoft.com/office/drawing/2014/main" id="{B70CBB3E-947C-944E-A617-C2C358BA6850}"/>
                </a:ext>
              </a:extLst>
            </p:cNvPr>
            <p:cNvSpPr/>
            <p:nvPr/>
          </p:nvSpPr>
          <p:spPr>
            <a:xfrm rot="18900000">
              <a:off x="7378729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3C7E606-3EC4-FD42-AA29-515BDABBF1C0}"/>
                </a:ext>
              </a:extLst>
            </p:cNvPr>
            <p:cNvSpPr/>
            <p:nvPr/>
          </p:nvSpPr>
          <p:spPr>
            <a:xfrm>
              <a:off x="7814638" y="4521699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40" name="Cross 39">
              <a:extLst>
                <a:ext uri="{FF2B5EF4-FFF2-40B4-BE49-F238E27FC236}">
                  <a16:creationId xmlns:a16="http://schemas.microsoft.com/office/drawing/2014/main" id="{3419AC29-CE27-F24B-8812-462427B81D79}"/>
                </a:ext>
              </a:extLst>
            </p:cNvPr>
            <p:cNvSpPr/>
            <p:nvPr/>
          </p:nvSpPr>
          <p:spPr>
            <a:xfrm rot="18900000">
              <a:off x="8374710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53" name="Slide Number Placeholder 3">
            <a:extLst>
              <a:ext uri="{FF2B5EF4-FFF2-40B4-BE49-F238E27FC236}">
                <a16:creationId xmlns:a16="http://schemas.microsoft.com/office/drawing/2014/main" id="{ADC2E603-04C5-3F47-AE9C-48D15B8B4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7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0750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1A1AFDC4-43D2-7B4D-8410-86373917F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/>
              <a:t>Store </a:t>
            </a:r>
            <a:r>
              <a:rPr lang="en-US" b="0" dirty="0">
                <a:solidFill>
                  <a:srgbClr val="E47103"/>
                </a:solidFill>
              </a:rPr>
              <a:t>redundant information </a:t>
            </a:r>
            <a:r>
              <a:rPr lang="en-US" b="0" dirty="0"/>
              <a:t>(ECC parity) </a:t>
            </a:r>
          </a:p>
          <a:p>
            <a:pPr lvl="1"/>
            <a:r>
              <a:rPr lang="en-US" b="0" dirty="0"/>
              <a:t>To detect and correct row bit errors</a:t>
            </a:r>
            <a:endParaRPr lang="en-CH" b="0" dirty="0"/>
          </a:p>
          <a:p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Error-Correcting Codes (ECC)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1FAE70-613D-7D42-B450-7A6AB019D902}"/>
              </a:ext>
            </a:extLst>
          </p:cNvPr>
          <p:cNvSpPr/>
          <p:nvPr/>
        </p:nvSpPr>
        <p:spPr>
          <a:xfrm>
            <a:off x="200532" y="2763725"/>
            <a:ext cx="4176464" cy="2808312"/>
          </a:xfrm>
          <a:prstGeom prst="roundRect">
            <a:avLst>
              <a:gd name="adj" fmla="val 6167"/>
            </a:avLst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72000" rIns="0" bIns="0" rtlCol="0" anchor="t"/>
          <a:lstStyle/>
          <a:p>
            <a:pPr algn="ctr"/>
            <a:r>
              <a:rPr lang="en-CH" sz="2200" dirty="0">
                <a:solidFill>
                  <a:schemeClr val="tx1"/>
                </a:solidFill>
                <a:latin typeface="Avenir Next Medium" panose="020B0503020202020204" pitchFamily="34" charset="0"/>
              </a:rPr>
              <a:t>NAND Flash Chip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4794C6-6AF6-4E42-973E-260D108E2D8E}"/>
              </a:ext>
            </a:extLst>
          </p:cNvPr>
          <p:cNvSpPr txBox="1"/>
          <p:nvPr/>
        </p:nvSpPr>
        <p:spPr>
          <a:xfrm>
            <a:off x="418862" y="3596292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18A598-BA59-2744-AD26-4DD56C10AB49}"/>
              </a:ext>
            </a:extLst>
          </p:cNvPr>
          <p:cNvSpPr/>
          <p:nvPr/>
        </p:nvSpPr>
        <p:spPr>
          <a:xfrm>
            <a:off x="1316656" y="3560667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49F0BD-6060-234F-93EB-91F3957BA311}"/>
              </a:ext>
            </a:extLst>
          </p:cNvPr>
          <p:cNvSpPr txBox="1"/>
          <p:nvPr/>
        </p:nvSpPr>
        <p:spPr>
          <a:xfrm>
            <a:off x="418862" y="3968207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4239DA-9C25-AE47-9FFD-8C648896117F}"/>
              </a:ext>
            </a:extLst>
          </p:cNvPr>
          <p:cNvSpPr/>
          <p:nvPr/>
        </p:nvSpPr>
        <p:spPr>
          <a:xfrm>
            <a:off x="1316656" y="3920707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89C1D7-30A4-4D41-96E4-091A61619D62}"/>
              </a:ext>
            </a:extLst>
          </p:cNvPr>
          <p:cNvSpPr txBox="1"/>
          <p:nvPr/>
        </p:nvSpPr>
        <p:spPr>
          <a:xfrm>
            <a:off x="418862" y="4328247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654872-EE17-9B47-9925-4D14A933C05C}"/>
              </a:ext>
            </a:extLst>
          </p:cNvPr>
          <p:cNvSpPr/>
          <p:nvPr/>
        </p:nvSpPr>
        <p:spPr>
          <a:xfrm>
            <a:off x="1316656" y="4280747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5AB9A6-888D-8F49-8AE5-CE8F82CE2E77}"/>
              </a:ext>
            </a:extLst>
          </p:cNvPr>
          <p:cNvSpPr txBox="1"/>
          <p:nvPr/>
        </p:nvSpPr>
        <p:spPr>
          <a:xfrm>
            <a:off x="418862" y="4697579"/>
            <a:ext cx="8031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000" dirty="0">
                <a:latin typeface="Avenir Next Medium" panose="020B0503020202020204" pitchFamily="34" charset="0"/>
              </a:rPr>
              <a:t>Page 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E41422A-F7EB-AE4C-9105-321A5C587D96}"/>
              </a:ext>
            </a:extLst>
          </p:cNvPr>
          <p:cNvSpPr/>
          <p:nvPr/>
        </p:nvSpPr>
        <p:spPr>
          <a:xfrm>
            <a:off x="1316656" y="4650079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9AEF99-4860-5A42-853D-027705D93B1A}"/>
              </a:ext>
            </a:extLst>
          </p:cNvPr>
          <p:cNvSpPr txBox="1"/>
          <p:nvPr/>
        </p:nvSpPr>
        <p:spPr>
          <a:xfrm rot="5400000">
            <a:off x="1889098" y="5080753"/>
            <a:ext cx="1158328" cy="32829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200" baseline="-25000" dirty="0">
                <a:latin typeface="Avenir Next Medium" panose="020B0503020202020204" pitchFamily="34" charset="0"/>
                <a:cs typeface="Times New Roman" panose="02020603050405020304" pitchFamily="18" charset="0"/>
              </a:rPr>
              <a:t>…</a:t>
            </a:r>
            <a:endParaRPr lang="ko-KR" altLang="en-US" sz="3200" baseline="-25000" dirty="0">
              <a:latin typeface="Avenir Next Medium" panose="020B0503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E2FA5573-440B-8D4E-A3B8-D723A035D6ED}"/>
              </a:ext>
            </a:extLst>
          </p:cNvPr>
          <p:cNvSpPr/>
          <p:nvPr/>
        </p:nvSpPr>
        <p:spPr>
          <a:xfrm rot="18900000">
            <a:off x="1579973" y="3607742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6" name="Cross 15">
            <a:extLst>
              <a:ext uri="{FF2B5EF4-FFF2-40B4-BE49-F238E27FC236}">
                <a16:creationId xmlns:a16="http://schemas.microsoft.com/office/drawing/2014/main" id="{D175A8F6-5744-964C-A96D-2807FE2D1BAF}"/>
              </a:ext>
            </a:extLst>
          </p:cNvPr>
          <p:cNvSpPr/>
          <p:nvPr/>
        </p:nvSpPr>
        <p:spPr>
          <a:xfrm rot="18900000">
            <a:off x="2249876" y="3607742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" name="Cross 16">
            <a:extLst>
              <a:ext uri="{FF2B5EF4-FFF2-40B4-BE49-F238E27FC236}">
                <a16:creationId xmlns:a16="http://schemas.microsoft.com/office/drawing/2014/main" id="{79666593-DB77-4943-850E-421BCA86E9AF}"/>
              </a:ext>
            </a:extLst>
          </p:cNvPr>
          <p:cNvSpPr/>
          <p:nvPr/>
        </p:nvSpPr>
        <p:spPr>
          <a:xfrm rot="18900000">
            <a:off x="2816469" y="3607742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8" name="Cross 17">
            <a:extLst>
              <a:ext uri="{FF2B5EF4-FFF2-40B4-BE49-F238E27FC236}">
                <a16:creationId xmlns:a16="http://schemas.microsoft.com/office/drawing/2014/main" id="{A5701DAA-F0E4-F049-8E81-C23C8A3D2A0C}"/>
              </a:ext>
            </a:extLst>
          </p:cNvPr>
          <p:cNvSpPr/>
          <p:nvPr/>
        </p:nvSpPr>
        <p:spPr>
          <a:xfrm rot="18900000">
            <a:off x="1808358" y="3970649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9" name="Cross 18">
            <a:extLst>
              <a:ext uri="{FF2B5EF4-FFF2-40B4-BE49-F238E27FC236}">
                <a16:creationId xmlns:a16="http://schemas.microsoft.com/office/drawing/2014/main" id="{A38C7080-62FF-544D-B15F-4553956C0502}"/>
              </a:ext>
            </a:extLst>
          </p:cNvPr>
          <p:cNvSpPr/>
          <p:nvPr/>
        </p:nvSpPr>
        <p:spPr>
          <a:xfrm rot="18900000">
            <a:off x="2384422" y="3970649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1" name="Cross 20">
            <a:extLst>
              <a:ext uri="{FF2B5EF4-FFF2-40B4-BE49-F238E27FC236}">
                <a16:creationId xmlns:a16="http://schemas.microsoft.com/office/drawing/2014/main" id="{769D07C4-DC0D-F24D-AD19-F3E175853A17}"/>
              </a:ext>
            </a:extLst>
          </p:cNvPr>
          <p:cNvSpPr/>
          <p:nvPr/>
        </p:nvSpPr>
        <p:spPr>
          <a:xfrm rot="18900000">
            <a:off x="2049090" y="4330035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3" name="Cross 22">
            <a:extLst>
              <a:ext uri="{FF2B5EF4-FFF2-40B4-BE49-F238E27FC236}">
                <a16:creationId xmlns:a16="http://schemas.microsoft.com/office/drawing/2014/main" id="{9797022E-ED12-5B4D-A671-FB1DF80F6A9A}"/>
              </a:ext>
            </a:extLst>
          </p:cNvPr>
          <p:cNvSpPr/>
          <p:nvPr/>
        </p:nvSpPr>
        <p:spPr>
          <a:xfrm rot="18900000">
            <a:off x="2816470" y="4330035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4" name="Cross 23">
            <a:extLst>
              <a:ext uri="{FF2B5EF4-FFF2-40B4-BE49-F238E27FC236}">
                <a16:creationId xmlns:a16="http://schemas.microsoft.com/office/drawing/2014/main" id="{4C113B72-23CF-8D4A-A814-B276EBF1BC2D}"/>
              </a:ext>
            </a:extLst>
          </p:cNvPr>
          <p:cNvSpPr/>
          <p:nvPr/>
        </p:nvSpPr>
        <p:spPr>
          <a:xfrm rot="18900000">
            <a:off x="1376310" y="4700441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5" name="Cross 24">
            <a:extLst>
              <a:ext uri="{FF2B5EF4-FFF2-40B4-BE49-F238E27FC236}">
                <a16:creationId xmlns:a16="http://schemas.microsoft.com/office/drawing/2014/main" id="{AA301007-24FF-A54C-8C1B-2FCBE5BF7E6E}"/>
              </a:ext>
            </a:extLst>
          </p:cNvPr>
          <p:cNvSpPr/>
          <p:nvPr/>
        </p:nvSpPr>
        <p:spPr>
          <a:xfrm rot="18900000">
            <a:off x="2240406" y="4700441"/>
            <a:ext cx="288032" cy="288032"/>
          </a:xfrm>
          <a:prstGeom prst="plus">
            <a:avLst>
              <a:gd name="adj" fmla="val 39003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42B0169-DE6D-6140-B18B-F15416009E9B}"/>
              </a:ext>
            </a:extLst>
          </p:cNvPr>
          <p:cNvGrpSpPr/>
          <p:nvPr/>
        </p:nvGrpSpPr>
        <p:grpSpPr>
          <a:xfrm>
            <a:off x="2972517" y="3560667"/>
            <a:ext cx="1231171" cy="1800807"/>
            <a:chOff x="3095513" y="2893794"/>
            <a:chExt cx="1231171" cy="180080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CA874E4-BEA1-0E40-860A-6C471A523FD0}"/>
                </a:ext>
              </a:extLst>
            </p:cNvPr>
            <p:cNvSpPr/>
            <p:nvPr/>
          </p:nvSpPr>
          <p:spPr>
            <a:xfrm>
              <a:off x="3375374" y="2893794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A44AECF-6EF6-534A-BAC4-8BD12C61AB6D}"/>
                </a:ext>
              </a:extLst>
            </p:cNvPr>
            <p:cNvSpPr/>
            <p:nvPr/>
          </p:nvSpPr>
          <p:spPr>
            <a:xfrm>
              <a:off x="3375374" y="3253834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5725204-B528-BE4D-83DF-81245A3D3A8E}"/>
                </a:ext>
              </a:extLst>
            </p:cNvPr>
            <p:cNvSpPr/>
            <p:nvPr/>
          </p:nvSpPr>
          <p:spPr>
            <a:xfrm>
              <a:off x="3375374" y="3613874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07B93EA-7B4B-614A-BDE7-8286F1D78AA2}"/>
                </a:ext>
              </a:extLst>
            </p:cNvPr>
            <p:cNvSpPr/>
            <p:nvPr/>
          </p:nvSpPr>
          <p:spPr>
            <a:xfrm>
              <a:off x="3375374" y="3983206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82985CF-1917-C74E-B6A6-1D622DAF781F}"/>
                </a:ext>
              </a:extLst>
            </p:cNvPr>
            <p:cNvSpPr txBox="1"/>
            <p:nvPr/>
          </p:nvSpPr>
          <p:spPr>
            <a:xfrm>
              <a:off x="3095513" y="4386824"/>
              <a:ext cx="1231171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2000" dirty="0">
                  <a:solidFill>
                    <a:srgbClr val="0070C0"/>
                  </a:solidFill>
                  <a:latin typeface="Avenir Next Medium" panose="020B0503020202020204" pitchFamily="34" charset="0"/>
                </a:rPr>
                <a:t>ECC Parity</a:t>
              </a:r>
            </a:p>
          </p:txBody>
        </p:sp>
        <p:sp>
          <p:nvSpPr>
            <p:cNvPr id="32" name="Cross 31">
              <a:extLst>
                <a:ext uri="{FF2B5EF4-FFF2-40B4-BE49-F238E27FC236}">
                  <a16:creationId xmlns:a16="http://schemas.microsoft.com/office/drawing/2014/main" id="{94FBFA5B-DCB8-D841-9D8F-6F37E723E9C4}"/>
                </a:ext>
              </a:extLst>
            </p:cNvPr>
            <p:cNvSpPr/>
            <p:nvPr/>
          </p:nvSpPr>
          <p:spPr>
            <a:xfrm rot="18900000">
              <a:off x="3935446" y="2940869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3" name="Cross 32">
              <a:extLst>
                <a:ext uri="{FF2B5EF4-FFF2-40B4-BE49-F238E27FC236}">
                  <a16:creationId xmlns:a16="http://schemas.microsoft.com/office/drawing/2014/main" id="{CC43C0CE-9ACA-DD49-B219-8098C1B97B20}"/>
                </a:ext>
              </a:extLst>
            </p:cNvPr>
            <p:cNvSpPr/>
            <p:nvPr/>
          </p:nvSpPr>
          <p:spPr>
            <a:xfrm rot="18900000">
              <a:off x="3567083" y="3664590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DF510A10-FADA-984C-8AAD-C71ABE9C52B5}"/>
              </a:ext>
            </a:extLst>
          </p:cNvPr>
          <p:cNvGrpSpPr/>
          <p:nvPr/>
        </p:nvGrpSpPr>
        <p:grpSpPr>
          <a:xfrm>
            <a:off x="5745148" y="2763725"/>
            <a:ext cx="3184023" cy="2808312"/>
            <a:chOff x="5724128" y="2096852"/>
            <a:chExt cx="3184023" cy="2808312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11F3823C-06F1-0446-A740-85CD402344BB}"/>
                </a:ext>
              </a:extLst>
            </p:cNvPr>
            <p:cNvSpPr/>
            <p:nvPr/>
          </p:nvSpPr>
          <p:spPr>
            <a:xfrm>
              <a:off x="5724128" y="2096852"/>
              <a:ext cx="3184023" cy="2808312"/>
            </a:xfrm>
            <a:prstGeom prst="roundRect">
              <a:avLst>
                <a:gd name="adj" fmla="val 616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t"/>
            <a:lstStyle/>
            <a:p>
              <a:pPr algn="ctr"/>
              <a:r>
                <a:rPr lang="en-CH" sz="22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Flash Controller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CA58139A-3D5E-D74B-B248-E1462D2F3579}"/>
                </a:ext>
              </a:extLst>
            </p:cNvPr>
            <p:cNvSpPr/>
            <p:nvPr/>
          </p:nvSpPr>
          <p:spPr>
            <a:xfrm>
              <a:off x="5813862" y="3772875"/>
              <a:ext cx="3004554" cy="1008112"/>
            </a:xfrm>
            <a:prstGeom prst="roundRect">
              <a:avLst>
                <a:gd name="adj" fmla="val 61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0" bIns="0" rtlCol="0" anchor="t"/>
            <a:lstStyle/>
            <a:p>
              <a:pPr algn="ctr"/>
              <a:r>
                <a:rPr lang="en-CH" sz="20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ECC Engine</a:t>
              </a:r>
            </a:p>
          </p:txBody>
        </p: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F9E589D2-3CC8-B144-A1AC-6E57B76497B5}"/>
                </a:ext>
              </a:extLst>
            </p:cNvPr>
            <p:cNvSpPr/>
            <p:nvPr/>
          </p:nvSpPr>
          <p:spPr>
            <a:xfrm>
              <a:off x="5813862" y="2643350"/>
              <a:ext cx="3004554" cy="1008112"/>
            </a:xfrm>
            <a:prstGeom prst="roundRect">
              <a:avLst>
                <a:gd name="adj" fmla="val 61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CH" sz="2000" dirty="0">
                  <a:solidFill>
                    <a:schemeClr val="tx1"/>
                  </a:solidFill>
                  <a:latin typeface="Avenir Next Medium" panose="020B0503020202020204" pitchFamily="34" charset="0"/>
                </a:rPr>
                <a:t>Request Handler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DB2693D-CD5C-BA4F-9251-166BC7BCA520}"/>
              </a:ext>
            </a:extLst>
          </p:cNvPr>
          <p:cNvGrpSpPr/>
          <p:nvPr/>
        </p:nvGrpSpPr>
        <p:grpSpPr>
          <a:xfrm>
            <a:off x="4376996" y="3513555"/>
            <a:ext cx="1457886" cy="615553"/>
            <a:chOff x="4376996" y="3513555"/>
            <a:chExt cx="1457886" cy="61555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14A0F085-BB86-D048-AA01-4BC709FE3C2A}"/>
                </a:ext>
              </a:extLst>
            </p:cNvPr>
            <p:cNvSpPr txBox="1"/>
            <p:nvPr/>
          </p:nvSpPr>
          <p:spPr>
            <a:xfrm>
              <a:off x="4420712" y="3513555"/>
              <a:ext cx="1252202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NAND</a:t>
              </a:r>
            </a:p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command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E758A568-4E98-7946-BA4D-749CD1EA3410}"/>
                </a:ext>
              </a:extLst>
            </p:cNvPr>
            <p:cNvCxnSpPr>
              <a:cxnSpLocks/>
              <a:stCxn id="44" idx="1"/>
            </p:cNvCxnSpPr>
            <p:nvPr/>
          </p:nvCxnSpPr>
          <p:spPr>
            <a:xfrm flipH="1">
              <a:off x="4376996" y="3814279"/>
              <a:ext cx="1457886" cy="0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4D3FD14-62EB-6E42-A996-C2ABCDC09ACB}"/>
              </a:ext>
            </a:extLst>
          </p:cNvPr>
          <p:cNvGrpSpPr/>
          <p:nvPr/>
        </p:nvGrpSpPr>
        <p:grpSpPr>
          <a:xfrm>
            <a:off x="4376996" y="4640875"/>
            <a:ext cx="1457886" cy="615553"/>
            <a:chOff x="4376996" y="4640875"/>
            <a:chExt cx="1457886" cy="615553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7872613F-36EA-5843-AAE0-C8955982DAAB}"/>
                </a:ext>
              </a:extLst>
            </p:cNvPr>
            <p:cNvCxnSpPr>
              <a:cxnSpLocks/>
              <a:stCxn id="41" idx="1"/>
            </p:cNvCxnSpPr>
            <p:nvPr/>
          </p:nvCxnSpPr>
          <p:spPr>
            <a:xfrm flipH="1">
              <a:off x="4376996" y="4943804"/>
              <a:ext cx="1457886" cy="0"/>
            </a:xfrm>
            <a:prstGeom prst="straightConnector1">
              <a:avLst/>
            </a:prstGeom>
            <a:ln w="15875">
              <a:solidFill>
                <a:srgbClr val="7030A0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8B007B2-612C-CA43-ACD0-A4AFB17FE979}"/>
                </a:ext>
              </a:extLst>
            </p:cNvPr>
            <p:cNvSpPr txBox="1"/>
            <p:nvPr/>
          </p:nvSpPr>
          <p:spPr>
            <a:xfrm>
              <a:off x="4586791" y="4640875"/>
              <a:ext cx="880177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Data</a:t>
              </a:r>
            </a:p>
            <a:p>
              <a:pPr algn="ctr"/>
              <a:r>
                <a:rPr lang="en-CH" sz="2000" i="1" dirty="0">
                  <a:solidFill>
                    <a:srgbClr val="7030A0"/>
                  </a:solidFill>
                  <a:latin typeface="Avenir Next Medium" panose="020B0503020202020204" pitchFamily="34" charset="0"/>
                </a:rPr>
                <a:t>transfer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9F398F9-1C18-C14F-A082-E0E879D69526}"/>
              </a:ext>
            </a:extLst>
          </p:cNvPr>
          <p:cNvGrpSpPr/>
          <p:nvPr/>
        </p:nvGrpSpPr>
        <p:grpSpPr>
          <a:xfrm>
            <a:off x="5902491" y="4956383"/>
            <a:ext cx="2869336" cy="369332"/>
            <a:chOff x="5878916" y="4521699"/>
            <a:chExt cx="2869336" cy="36933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E7D302F-4A48-2649-8D4B-A382A11C4A88}"/>
                </a:ext>
              </a:extLst>
            </p:cNvPr>
            <p:cNvSpPr/>
            <p:nvPr/>
          </p:nvSpPr>
          <p:spPr>
            <a:xfrm>
              <a:off x="5878916" y="4521699"/>
              <a:ext cx="1944216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6" name="Cross 35">
              <a:extLst>
                <a:ext uri="{FF2B5EF4-FFF2-40B4-BE49-F238E27FC236}">
                  <a16:creationId xmlns:a16="http://schemas.microsoft.com/office/drawing/2014/main" id="{8FEB9174-44A0-F14E-B1AA-570ACFECCBE5}"/>
                </a:ext>
              </a:extLst>
            </p:cNvPr>
            <p:cNvSpPr/>
            <p:nvPr/>
          </p:nvSpPr>
          <p:spPr>
            <a:xfrm rot="18900000">
              <a:off x="6142233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7" name="Cross 36">
              <a:extLst>
                <a:ext uri="{FF2B5EF4-FFF2-40B4-BE49-F238E27FC236}">
                  <a16:creationId xmlns:a16="http://schemas.microsoft.com/office/drawing/2014/main" id="{448B0E0D-BE74-6740-B554-6A613FF9200F}"/>
                </a:ext>
              </a:extLst>
            </p:cNvPr>
            <p:cNvSpPr/>
            <p:nvPr/>
          </p:nvSpPr>
          <p:spPr>
            <a:xfrm rot="18900000">
              <a:off x="6812136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8" name="Cross 37">
              <a:extLst>
                <a:ext uri="{FF2B5EF4-FFF2-40B4-BE49-F238E27FC236}">
                  <a16:creationId xmlns:a16="http://schemas.microsoft.com/office/drawing/2014/main" id="{B70CBB3E-947C-944E-A617-C2C358BA6850}"/>
                </a:ext>
              </a:extLst>
            </p:cNvPr>
            <p:cNvSpPr/>
            <p:nvPr/>
          </p:nvSpPr>
          <p:spPr>
            <a:xfrm rot="18900000">
              <a:off x="7378729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3C7E606-3EC4-FD42-AA29-515BDABBF1C0}"/>
                </a:ext>
              </a:extLst>
            </p:cNvPr>
            <p:cNvSpPr/>
            <p:nvPr/>
          </p:nvSpPr>
          <p:spPr>
            <a:xfrm>
              <a:off x="7814638" y="4521699"/>
              <a:ext cx="933614" cy="369332"/>
            </a:xfrm>
            <a:prstGeom prst="rect">
              <a:avLst/>
            </a:prstGeom>
            <a:solidFill>
              <a:srgbClr val="B7E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40" name="Cross 39">
              <a:extLst>
                <a:ext uri="{FF2B5EF4-FFF2-40B4-BE49-F238E27FC236}">
                  <a16:creationId xmlns:a16="http://schemas.microsoft.com/office/drawing/2014/main" id="{3419AC29-CE27-F24B-8812-462427B81D79}"/>
                </a:ext>
              </a:extLst>
            </p:cNvPr>
            <p:cNvSpPr/>
            <p:nvPr/>
          </p:nvSpPr>
          <p:spPr>
            <a:xfrm rot="18900000">
              <a:off x="8374710" y="4568774"/>
              <a:ext cx="288032" cy="288032"/>
            </a:xfrm>
            <a:prstGeom prst="plus">
              <a:avLst>
                <a:gd name="adj" fmla="val 39003"/>
              </a:avLst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53" name="Slide Number Placeholder 3">
            <a:extLst>
              <a:ext uri="{FF2B5EF4-FFF2-40B4-BE49-F238E27FC236}">
                <a16:creationId xmlns:a16="http://schemas.microsoft.com/office/drawing/2014/main" id="{ADC2E603-04C5-3F47-AE9C-48D15B8B4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8</a:t>
            </a:fld>
            <a:endParaRPr lang="en-CH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F79635B-8A0A-5545-8386-3C937B3F57F7}"/>
              </a:ext>
            </a:extLst>
          </p:cNvPr>
          <p:cNvCxnSpPr>
            <a:cxnSpLocks/>
          </p:cNvCxnSpPr>
          <p:nvPr/>
        </p:nvCxnSpPr>
        <p:spPr>
          <a:xfrm>
            <a:off x="7410276" y="2412905"/>
            <a:ext cx="0" cy="350820"/>
          </a:xfrm>
          <a:prstGeom prst="straightConnector1">
            <a:avLst/>
          </a:prstGeom>
          <a:ln w="15875">
            <a:solidFill>
              <a:srgbClr val="7030A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305D4DCB-B2B1-7B4A-A3E2-82C544A861EB}"/>
              </a:ext>
            </a:extLst>
          </p:cNvPr>
          <p:cNvSpPr/>
          <p:nvPr/>
        </p:nvSpPr>
        <p:spPr>
          <a:xfrm>
            <a:off x="5881471" y="2044877"/>
            <a:ext cx="194421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EA659AF-E908-7D4E-AA2A-2BA8D0270718}"/>
              </a:ext>
            </a:extLst>
          </p:cNvPr>
          <p:cNvSpPr/>
          <p:nvPr/>
        </p:nvSpPr>
        <p:spPr>
          <a:xfrm>
            <a:off x="7817193" y="2044877"/>
            <a:ext cx="933614" cy="369332"/>
          </a:xfrm>
          <a:prstGeom prst="rect">
            <a:avLst/>
          </a:prstGeom>
          <a:solidFill>
            <a:srgbClr val="B7E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AC19E2B-23FC-6C4A-B231-244136A47FDE}"/>
              </a:ext>
            </a:extLst>
          </p:cNvPr>
          <p:cNvSpPr txBox="1"/>
          <p:nvPr/>
        </p:nvSpPr>
        <p:spPr>
          <a:xfrm>
            <a:off x="3641385" y="2065967"/>
            <a:ext cx="237077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000" i="1" dirty="0">
                <a:solidFill>
                  <a:srgbClr val="7030A0"/>
                </a:solidFill>
                <a:latin typeface="Avenir Next Medium" panose="020B0503020202020204" pitchFamily="34" charset="0"/>
              </a:rPr>
              <a:t>Corrected data</a:t>
            </a:r>
          </a:p>
        </p:txBody>
      </p:sp>
    </p:spTree>
    <p:extLst>
      <p:ext uri="{BB962C8B-B14F-4D97-AF65-F5344CB8AC3E}">
        <p14:creationId xmlns:p14="http://schemas.microsoft.com/office/powerpoint/2010/main" val="3196665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0B64D-B249-704A-AB40-CD24AF2F2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Errors in Modern NAND Flash Memory</a:t>
            </a:r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A7A9B690-E7E3-A44F-AAC6-34495441CD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b="0" dirty="0">
                <a:solidFill>
                  <a:srgbClr val="C00000"/>
                </a:solidFill>
              </a:rPr>
              <a:t>High row bit-error rates (RBER) </a:t>
            </a:r>
            <a:r>
              <a:rPr lang="en-CH" b="0" dirty="0"/>
              <a:t>in MLC NAND flash memory</a:t>
            </a:r>
          </a:p>
          <a:p>
            <a:pPr lvl="1"/>
            <a:r>
              <a:rPr lang="en-CH" dirty="0"/>
              <a:t>Narrow margin b/w adjacent V</a:t>
            </a:r>
            <a:r>
              <a:rPr lang="en-CH" baseline="-25000" dirty="0"/>
              <a:t>TH</a:t>
            </a:r>
            <a:r>
              <a:rPr lang="en-CH" dirty="0"/>
              <a:t> states</a:t>
            </a:r>
            <a:endParaRPr lang="en-CH" b="0" dirty="0"/>
          </a:p>
          <a:p>
            <a:endParaRPr lang="en-CH" dirty="0"/>
          </a:p>
        </p:txBody>
      </p:sp>
      <p:sp>
        <p:nvSpPr>
          <p:cNvPr id="46" name="Slide Number Placeholder 3">
            <a:extLst>
              <a:ext uri="{FF2B5EF4-FFF2-40B4-BE49-F238E27FC236}">
                <a16:creationId xmlns:a16="http://schemas.microsoft.com/office/drawing/2014/main" id="{50351CF7-75C4-A34C-9F34-164F89FB9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9</a:t>
            </a:fld>
            <a:endParaRPr lang="en-CH" dirty="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E4047E48-6CAF-9A40-8C67-C8B52B42FA4A}"/>
              </a:ext>
            </a:extLst>
          </p:cNvPr>
          <p:cNvGrpSpPr/>
          <p:nvPr/>
        </p:nvGrpSpPr>
        <p:grpSpPr>
          <a:xfrm>
            <a:off x="37619" y="1887097"/>
            <a:ext cx="8966141" cy="1905353"/>
            <a:chOff x="37619" y="1887097"/>
            <a:chExt cx="8966141" cy="1905353"/>
          </a:xfrm>
        </p:grpSpPr>
        <p:sp>
          <p:nvSpPr>
            <p:cNvPr id="47" name="Rectangle 60">
              <a:extLst>
                <a:ext uri="{FF2B5EF4-FFF2-40B4-BE49-F238E27FC236}">
                  <a16:creationId xmlns:a16="http://schemas.microsoft.com/office/drawing/2014/main" id="{5EF63CDB-1D95-6C4E-B8C3-9DD31E23AAC4}"/>
                </a:ext>
              </a:extLst>
            </p:cNvPr>
            <p:cNvSpPr/>
            <p:nvPr/>
          </p:nvSpPr>
          <p:spPr>
            <a:xfrm rot="16200000">
              <a:off x="-329340" y="2539543"/>
              <a:ext cx="1041695" cy="3077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48" name="Freeform 32">
              <a:extLst>
                <a:ext uri="{FF2B5EF4-FFF2-40B4-BE49-F238E27FC236}">
                  <a16:creationId xmlns:a16="http://schemas.microsoft.com/office/drawing/2014/main" id="{2A351587-E1E9-C540-B34B-8E28D4CBD994}"/>
                </a:ext>
              </a:extLst>
            </p:cNvPr>
            <p:cNvSpPr/>
            <p:nvPr/>
          </p:nvSpPr>
          <p:spPr>
            <a:xfrm>
              <a:off x="816377" y="2523843"/>
              <a:ext cx="1940347" cy="931084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332F8AB-CBA4-074E-BE63-8CB546352EAA}"/>
                </a:ext>
              </a:extLst>
            </p:cNvPr>
            <p:cNvSpPr txBox="1"/>
            <p:nvPr/>
          </p:nvSpPr>
          <p:spPr>
            <a:xfrm>
              <a:off x="816872" y="3050203"/>
              <a:ext cx="1949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Erased (E)</a:t>
              </a:r>
            </a:p>
          </p:txBody>
        </p:sp>
        <p:sp>
          <p:nvSpPr>
            <p:cNvPr id="50" name="Rectangle 74">
              <a:extLst>
                <a:ext uri="{FF2B5EF4-FFF2-40B4-BE49-F238E27FC236}">
                  <a16:creationId xmlns:a16="http://schemas.microsoft.com/office/drawing/2014/main" id="{6D07F40A-2093-6745-8F03-AF462C7962BB}"/>
                </a:ext>
              </a:extLst>
            </p:cNvPr>
            <p:cNvSpPr/>
            <p:nvPr/>
          </p:nvSpPr>
          <p:spPr>
            <a:xfrm>
              <a:off x="4915705" y="2768180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7E88DD2-2F84-2B45-85CE-AD4A93577F18}"/>
                </a:ext>
              </a:extLst>
            </p:cNvPr>
            <p:cNvSpPr txBox="1"/>
            <p:nvPr/>
          </p:nvSpPr>
          <p:spPr>
            <a:xfrm>
              <a:off x="4560663" y="3036174"/>
              <a:ext cx="1949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Programmed</a:t>
              </a:r>
            </a:p>
          </p:txBody>
        </p:sp>
        <p:cxnSp>
          <p:nvCxnSpPr>
            <p:cNvPr id="52" name="Straight Arrow Connector 59">
              <a:extLst>
                <a:ext uri="{FF2B5EF4-FFF2-40B4-BE49-F238E27FC236}">
                  <a16:creationId xmlns:a16="http://schemas.microsoft.com/office/drawing/2014/main" id="{053DB1F8-1E10-1148-AA31-A9D654A9BC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5" y="1887097"/>
              <a:ext cx="0" cy="1563485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53" name="Straight Connector 65">
              <a:extLst>
                <a:ext uri="{FF2B5EF4-FFF2-40B4-BE49-F238E27FC236}">
                  <a16:creationId xmlns:a16="http://schemas.microsoft.com/office/drawing/2014/main" id="{FDA84558-8F77-C74B-9DBE-2A18F71D76C4}"/>
                </a:ext>
              </a:extLst>
            </p:cNvPr>
            <p:cNvCxnSpPr>
              <a:cxnSpLocks/>
              <a:stCxn id="56" idx="2"/>
            </p:cNvCxnSpPr>
            <p:nvPr/>
          </p:nvCxnSpPr>
          <p:spPr>
            <a:xfrm>
              <a:off x="3835800" y="2579475"/>
              <a:ext cx="0" cy="856809"/>
            </a:xfrm>
            <a:prstGeom prst="line">
              <a:avLst/>
            </a:prstGeom>
            <a:noFill/>
            <a:ln w="19050" cap="flat" cmpd="sng" algn="ctr">
              <a:solidFill>
                <a:sysClr val="window" lastClr="FFFFFF">
                  <a:lumMod val="75000"/>
                </a:sysClr>
              </a:solidFill>
              <a:prstDash val="sysDash"/>
            </a:ln>
            <a:effectLst/>
          </p:spPr>
        </p:cxnSp>
        <p:sp>
          <p:nvSpPr>
            <p:cNvPr id="54" name="Freeform 32">
              <a:extLst>
                <a:ext uri="{FF2B5EF4-FFF2-40B4-BE49-F238E27FC236}">
                  <a16:creationId xmlns:a16="http://schemas.microsoft.com/office/drawing/2014/main" id="{98E9B3C5-3ABA-0645-A5E8-070E9810E8C6}"/>
                </a:ext>
              </a:extLst>
            </p:cNvPr>
            <p:cNvSpPr/>
            <p:nvPr/>
          </p:nvSpPr>
          <p:spPr>
            <a:xfrm>
              <a:off x="4563885" y="2523843"/>
              <a:ext cx="1940347" cy="931084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74">
              <a:extLst>
                <a:ext uri="{FF2B5EF4-FFF2-40B4-BE49-F238E27FC236}">
                  <a16:creationId xmlns:a16="http://schemas.microsoft.com/office/drawing/2014/main" id="{8DFAEAA3-5CF4-7E45-A1B9-7C8BDF237C4E}"/>
                </a:ext>
              </a:extLst>
            </p:cNvPr>
            <p:cNvSpPr/>
            <p:nvPr/>
          </p:nvSpPr>
          <p:spPr>
            <a:xfrm>
              <a:off x="1146764" y="2768180"/>
              <a:ext cx="1324426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791DEF3-E9BE-E14E-8E56-2E234FD5AB3C}"/>
                </a:ext>
              </a:extLst>
            </p:cNvPr>
            <p:cNvSpPr txBox="1"/>
            <p:nvPr/>
          </p:nvSpPr>
          <p:spPr>
            <a:xfrm>
              <a:off x="3596903" y="2217644"/>
              <a:ext cx="477793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40742A0-B24A-6442-A844-CD67CD960FDA}"/>
                </a:ext>
              </a:extLst>
            </p:cNvPr>
            <p:cNvSpPr txBox="1"/>
            <p:nvPr/>
          </p:nvSpPr>
          <p:spPr>
            <a:xfrm>
              <a:off x="8195151" y="3070303"/>
              <a:ext cx="80860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cxnSp>
          <p:nvCxnSpPr>
            <p:cNvPr id="58" name="Straight Arrow Connector 78">
              <a:extLst>
                <a:ext uri="{FF2B5EF4-FFF2-40B4-BE49-F238E27FC236}">
                  <a16:creationId xmlns:a16="http://schemas.microsoft.com/office/drawing/2014/main" id="{EC20BEEC-4046-6141-AF2D-889C1563D338}"/>
                </a:ext>
              </a:extLst>
            </p:cNvPr>
            <p:cNvCxnSpPr/>
            <p:nvPr/>
          </p:nvCxnSpPr>
          <p:spPr>
            <a:xfrm>
              <a:off x="421033" y="3452893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8F68925E-C81A-794A-83B0-07E0BFB05247}"/>
                </a:ext>
              </a:extLst>
            </p:cNvPr>
            <p:cNvSpPr txBox="1"/>
            <p:nvPr/>
          </p:nvSpPr>
          <p:spPr>
            <a:xfrm>
              <a:off x="1585566" y="3484673"/>
              <a:ext cx="591932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&lt;V</a:t>
              </a:r>
              <a:r>
                <a:rPr lang="en-US" altLang="ko-KR" sz="2000" baseline="-25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TH</a:t>
              </a:r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 Distribution of an SLC Page&gt;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06C8EE4-209E-994C-8D76-FBAF94CF7F24}"/>
              </a:ext>
            </a:extLst>
          </p:cNvPr>
          <p:cNvGrpSpPr/>
          <p:nvPr/>
        </p:nvGrpSpPr>
        <p:grpSpPr>
          <a:xfrm>
            <a:off x="109564" y="4158830"/>
            <a:ext cx="8894196" cy="2438429"/>
            <a:chOff x="109564" y="4158830"/>
            <a:chExt cx="8894196" cy="2438429"/>
          </a:xfrm>
        </p:grpSpPr>
        <p:sp>
          <p:nvSpPr>
            <p:cNvPr id="65" name="Rectangle 60">
              <a:extLst>
                <a:ext uri="{FF2B5EF4-FFF2-40B4-BE49-F238E27FC236}">
                  <a16:creationId xmlns:a16="http://schemas.microsoft.com/office/drawing/2014/main" id="{CBA56511-A461-4F4E-99A5-F8C27ECB9010}"/>
                </a:ext>
              </a:extLst>
            </p:cNvPr>
            <p:cNvSpPr/>
            <p:nvPr/>
          </p:nvSpPr>
          <p:spPr>
            <a:xfrm rot="16200000">
              <a:off x="-257395" y="5252993"/>
              <a:ext cx="1041695" cy="3077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# of cells</a:t>
              </a:r>
              <a:endParaRPr lang="ko-KR" altLang="ko-KR" sz="2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74">
              <a:extLst>
                <a:ext uri="{FF2B5EF4-FFF2-40B4-BE49-F238E27FC236}">
                  <a16:creationId xmlns:a16="http://schemas.microsoft.com/office/drawing/2014/main" id="{CB45BFCB-0A32-E649-8915-C44DEFA86D0F}"/>
                </a:ext>
              </a:extLst>
            </p:cNvPr>
            <p:cNvSpPr/>
            <p:nvPr/>
          </p:nvSpPr>
          <p:spPr>
            <a:xfrm>
              <a:off x="636957" y="5199760"/>
              <a:ext cx="666848" cy="283044"/>
            </a:xfrm>
            <a:prstGeom prst="rect">
              <a:avLst/>
            </a:prstGeom>
            <a:noFill/>
          </p:spPr>
          <p:txBody>
            <a:bodyPr wrap="square" lIns="0" rIns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67" name="Freeform 32">
              <a:extLst>
                <a:ext uri="{FF2B5EF4-FFF2-40B4-BE49-F238E27FC236}">
                  <a16:creationId xmlns:a16="http://schemas.microsoft.com/office/drawing/2014/main" id="{D967B7E7-C9C3-E940-8707-A8D2F8046CC4}"/>
                </a:ext>
              </a:extLst>
            </p:cNvPr>
            <p:cNvSpPr/>
            <p:nvPr/>
          </p:nvSpPr>
          <p:spPr>
            <a:xfrm>
              <a:off x="62398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6106EDA-EFE4-C249-B4C5-55CF6212E702}"/>
                </a:ext>
              </a:extLst>
            </p:cNvPr>
            <p:cNvSpPr txBox="1"/>
            <p:nvPr/>
          </p:nvSpPr>
          <p:spPr>
            <a:xfrm>
              <a:off x="78784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cxnSp>
          <p:nvCxnSpPr>
            <p:cNvPr id="69" name="직선 화살표 연결선 450">
              <a:extLst>
                <a:ext uri="{FF2B5EF4-FFF2-40B4-BE49-F238E27FC236}">
                  <a16:creationId xmlns:a16="http://schemas.microsoft.com/office/drawing/2014/main" id="{806E1849-DBF3-B745-869A-754250AE9882}"/>
                </a:ext>
              </a:extLst>
            </p:cNvPr>
            <p:cNvCxnSpPr/>
            <p:nvPr/>
          </p:nvCxnSpPr>
          <p:spPr>
            <a:xfrm>
              <a:off x="1231139" y="6032301"/>
              <a:ext cx="42113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4472C4"/>
              </a:solidFill>
              <a:prstDash val="solid"/>
              <a:miter lim="800000"/>
              <a:headEnd type="triangle" w="lg" len="lg"/>
              <a:tailEnd type="triangle" w="lg" len="lg"/>
            </a:ln>
            <a:effectLst/>
          </p:spPr>
        </p:cxnSp>
        <p:sp>
          <p:nvSpPr>
            <p:cNvPr id="70" name="Rectangle 74">
              <a:extLst>
                <a:ext uri="{FF2B5EF4-FFF2-40B4-BE49-F238E27FC236}">
                  <a16:creationId xmlns:a16="http://schemas.microsoft.com/office/drawing/2014/main" id="{E293A6ED-07A9-104E-8EE9-55A91C7BBF47}"/>
                </a:ext>
              </a:extLst>
            </p:cNvPr>
            <p:cNvSpPr/>
            <p:nvPr/>
          </p:nvSpPr>
          <p:spPr>
            <a:xfrm>
              <a:off x="1625109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1" name="Freeform 32">
              <a:extLst>
                <a:ext uri="{FF2B5EF4-FFF2-40B4-BE49-F238E27FC236}">
                  <a16:creationId xmlns:a16="http://schemas.microsoft.com/office/drawing/2014/main" id="{0A408156-0C1D-614E-80E7-288DB653C8F4}"/>
                </a:ext>
              </a:extLst>
            </p:cNvPr>
            <p:cNvSpPr/>
            <p:nvPr/>
          </p:nvSpPr>
          <p:spPr>
            <a:xfrm>
              <a:off x="1612139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00A6306-A159-F94B-B828-D54CE0690672}"/>
                </a:ext>
              </a:extLst>
            </p:cNvPr>
            <p:cNvSpPr txBox="1"/>
            <p:nvPr/>
          </p:nvSpPr>
          <p:spPr>
            <a:xfrm>
              <a:off x="1775991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P1</a:t>
              </a:r>
            </a:p>
          </p:txBody>
        </p:sp>
        <p:sp>
          <p:nvSpPr>
            <p:cNvPr id="73" name="Rectangle 74">
              <a:extLst>
                <a:ext uri="{FF2B5EF4-FFF2-40B4-BE49-F238E27FC236}">
                  <a16:creationId xmlns:a16="http://schemas.microsoft.com/office/drawing/2014/main" id="{BD6E10AE-BD80-C24F-AFCF-DC2A09B38F94}"/>
                </a:ext>
              </a:extLst>
            </p:cNvPr>
            <p:cNvSpPr/>
            <p:nvPr/>
          </p:nvSpPr>
          <p:spPr>
            <a:xfrm>
              <a:off x="2613258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4" name="Freeform 32">
              <a:extLst>
                <a:ext uri="{FF2B5EF4-FFF2-40B4-BE49-F238E27FC236}">
                  <a16:creationId xmlns:a16="http://schemas.microsoft.com/office/drawing/2014/main" id="{619ECE53-87D8-6047-9EAD-EE9C360F8DA3}"/>
                </a:ext>
              </a:extLst>
            </p:cNvPr>
            <p:cNvSpPr/>
            <p:nvPr/>
          </p:nvSpPr>
          <p:spPr>
            <a:xfrm>
              <a:off x="2600288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B586124-D227-EB4E-AAAB-E4DE28C75673}"/>
                </a:ext>
              </a:extLst>
            </p:cNvPr>
            <p:cNvSpPr txBox="1"/>
            <p:nvPr/>
          </p:nvSpPr>
          <p:spPr>
            <a:xfrm>
              <a:off x="2764141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P2</a:t>
              </a:r>
            </a:p>
          </p:txBody>
        </p:sp>
        <p:sp>
          <p:nvSpPr>
            <p:cNvPr id="76" name="Rectangle 74">
              <a:extLst>
                <a:ext uri="{FF2B5EF4-FFF2-40B4-BE49-F238E27FC236}">
                  <a16:creationId xmlns:a16="http://schemas.microsoft.com/office/drawing/2014/main" id="{538FD0FC-9CC5-2440-A66D-40544E50E389}"/>
                </a:ext>
              </a:extLst>
            </p:cNvPr>
            <p:cNvSpPr/>
            <p:nvPr/>
          </p:nvSpPr>
          <p:spPr>
            <a:xfrm>
              <a:off x="3601409" y="5187393"/>
              <a:ext cx="666848" cy="307777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4166237E-DE5A-5147-B22F-D076A7BF98E3}"/>
                </a:ext>
              </a:extLst>
            </p:cNvPr>
            <p:cNvSpPr/>
            <p:nvPr/>
          </p:nvSpPr>
          <p:spPr>
            <a:xfrm>
              <a:off x="358843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t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C783A26-5DF0-8A42-A3D7-45041D78E898}"/>
                </a:ext>
              </a:extLst>
            </p:cNvPr>
            <p:cNvSpPr txBox="1"/>
            <p:nvPr/>
          </p:nvSpPr>
          <p:spPr>
            <a:xfrm>
              <a:off x="3752291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P3</a:t>
              </a:r>
            </a:p>
          </p:txBody>
        </p:sp>
        <p:sp>
          <p:nvSpPr>
            <p:cNvPr id="79" name="Rectangle 74">
              <a:extLst>
                <a:ext uri="{FF2B5EF4-FFF2-40B4-BE49-F238E27FC236}">
                  <a16:creationId xmlns:a16="http://schemas.microsoft.com/office/drawing/2014/main" id="{F3D7B613-BF3A-6646-AE34-E4BF9DB4FB7C}"/>
                </a:ext>
              </a:extLst>
            </p:cNvPr>
            <p:cNvSpPr/>
            <p:nvPr/>
          </p:nvSpPr>
          <p:spPr>
            <a:xfrm>
              <a:off x="4473839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80" name="Freeform 32">
              <a:extLst>
                <a:ext uri="{FF2B5EF4-FFF2-40B4-BE49-F238E27FC236}">
                  <a16:creationId xmlns:a16="http://schemas.microsoft.com/office/drawing/2014/main" id="{A8B4F8C7-E36E-844E-B530-A9474FA49089}"/>
                </a:ext>
              </a:extLst>
            </p:cNvPr>
            <p:cNvSpPr/>
            <p:nvPr/>
          </p:nvSpPr>
          <p:spPr>
            <a:xfrm>
              <a:off x="4474026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5764F79-E271-3248-A0F8-EF3347E3B57F}"/>
                </a:ext>
              </a:extLst>
            </p:cNvPr>
            <p:cNvSpPr txBox="1"/>
            <p:nvPr/>
          </p:nvSpPr>
          <p:spPr>
            <a:xfrm>
              <a:off x="4637878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P4</a:t>
              </a:r>
            </a:p>
          </p:txBody>
        </p:sp>
        <p:cxnSp>
          <p:nvCxnSpPr>
            <p:cNvPr id="82" name="Straight Arrow Connector 59">
              <a:extLst>
                <a:ext uri="{FF2B5EF4-FFF2-40B4-BE49-F238E27FC236}">
                  <a16:creationId xmlns:a16="http://schemas.microsoft.com/office/drawing/2014/main" id="{B975D7F1-E56F-CE44-85EF-FF0C942F19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8877" y="4272830"/>
              <a:ext cx="0" cy="162572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grpSp>
          <p:nvGrpSpPr>
            <p:cNvPr id="83" name="그룹 43">
              <a:extLst>
                <a:ext uri="{FF2B5EF4-FFF2-40B4-BE49-F238E27FC236}">
                  <a16:creationId xmlns:a16="http://schemas.microsoft.com/office/drawing/2014/main" id="{34F4A64E-6DCE-BB49-BB63-7577857BF101}"/>
                </a:ext>
              </a:extLst>
            </p:cNvPr>
            <p:cNvGrpSpPr/>
            <p:nvPr/>
          </p:nvGrpSpPr>
          <p:grpSpPr>
            <a:xfrm>
              <a:off x="1417380" y="4475565"/>
              <a:ext cx="5794612" cy="1416386"/>
              <a:chOff x="3739328" y="3344321"/>
              <a:chExt cx="4474781" cy="1217640"/>
            </a:xfrm>
          </p:grpSpPr>
          <p:cxnSp>
            <p:nvCxnSpPr>
              <p:cNvPr id="84" name="Straight Connector 62">
                <a:extLst>
                  <a:ext uri="{FF2B5EF4-FFF2-40B4-BE49-F238E27FC236}">
                    <a16:creationId xmlns:a16="http://schemas.microsoft.com/office/drawing/2014/main" id="{2DC41C46-36FA-5642-B8F0-56211C43D000}"/>
                  </a:ext>
                </a:extLst>
              </p:cNvPr>
              <p:cNvCxnSpPr/>
              <p:nvPr/>
            </p:nvCxnSpPr>
            <p:spPr>
              <a:xfrm flipH="1">
                <a:off x="3739328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5" name="Straight Connector 65">
                <a:extLst>
                  <a:ext uri="{FF2B5EF4-FFF2-40B4-BE49-F238E27FC236}">
                    <a16:creationId xmlns:a16="http://schemas.microsoft.com/office/drawing/2014/main" id="{E7B2DF3A-8E8B-AE49-BF4A-9B839E3F7FC0}"/>
                  </a:ext>
                </a:extLst>
              </p:cNvPr>
              <p:cNvCxnSpPr/>
              <p:nvPr/>
            </p:nvCxnSpPr>
            <p:spPr>
              <a:xfrm flipH="1">
                <a:off x="4489597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6" name="Straight Connector 68">
                <a:extLst>
                  <a:ext uri="{FF2B5EF4-FFF2-40B4-BE49-F238E27FC236}">
                    <a16:creationId xmlns:a16="http://schemas.microsoft.com/office/drawing/2014/main" id="{4757AA4B-91B8-6D49-9F6E-DAB6B9627ED8}"/>
                  </a:ext>
                </a:extLst>
              </p:cNvPr>
              <p:cNvCxnSpPr/>
              <p:nvPr/>
            </p:nvCxnSpPr>
            <p:spPr>
              <a:xfrm flipH="1">
                <a:off x="5239865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7" name="Straight Connector 68">
                <a:extLst>
                  <a:ext uri="{FF2B5EF4-FFF2-40B4-BE49-F238E27FC236}">
                    <a16:creationId xmlns:a16="http://schemas.microsoft.com/office/drawing/2014/main" id="{13AD83FD-6479-DC44-8465-05E7B1E46788}"/>
                  </a:ext>
                </a:extLst>
              </p:cNvPr>
              <p:cNvCxnSpPr/>
              <p:nvPr/>
            </p:nvCxnSpPr>
            <p:spPr>
              <a:xfrm flipH="1">
                <a:off x="5992678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rgbClr val="BFBFBF"/>
                </a:solidFill>
                <a:prstDash val="sysDash"/>
              </a:ln>
              <a:effectLst/>
            </p:spPr>
          </p:cxnSp>
          <p:cxnSp>
            <p:nvCxnSpPr>
              <p:cNvPr id="88" name="Straight Connector 62">
                <a:extLst>
                  <a:ext uri="{FF2B5EF4-FFF2-40B4-BE49-F238E27FC236}">
                    <a16:creationId xmlns:a16="http://schemas.microsoft.com/office/drawing/2014/main" id="{4D818279-CA65-274E-9C31-F16ABEE6442F}"/>
                  </a:ext>
                </a:extLst>
              </p:cNvPr>
              <p:cNvCxnSpPr/>
              <p:nvPr/>
            </p:nvCxnSpPr>
            <p:spPr>
              <a:xfrm flipH="1">
                <a:off x="6712449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89" name="Straight Connector 65">
                <a:extLst>
                  <a:ext uri="{FF2B5EF4-FFF2-40B4-BE49-F238E27FC236}">
                    <a16:creationId xmlns:a16="http://schemas.microsoft.com/office/drawing/2014/main" id="{FE9695D6-11A1-0942-8681-8554655A3427}"/>
                  </a:ext>
                </a:extLst>
              </p:cNvPr>
              <p:cNvCxnSpPr/>
              <p:nvPr/>
            </p:nvCxnSpPr>
            <p:spPr>
              <a:xfrm flipH="1">
                <a:off x="7462717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  <p:cxnSp>
            <p:nvCxnSpPr>
              <p:cNvPr id="90" name="Straight Connector 68">
                <a:extLst>
                  <a:ext uri="{FF2B5EF4-FFF2-40B4-BE49-F238E27FC236}">
                    <a16:creationId xmlns:a16="http://schemas.microsoft.com/office/drawing/2014/main" id="{CAA7E6AB-2E38-C443-9F1E-9BA013987E07}"/>
                  </a:ext>
                </a:extLst>
              </p:cNvPr>
              <p:cNvCxnSpPr/>
              <p:nvPr/>
            </p:nvCxnSpPr>
            <p:spPr>
              <a:xfrm flipH="1">
                <a:off x="8212986" y="3344321"/>
                <a:ext cx="1123" cy="121764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" lastClr="FFFFFF">
                    <a:lumMod val="75000"/>
                  </a:sysClr>
                </a:solidFill>
                <a:prstDash val="sysDash"/>
              </a:ln>
              <a:effectLst/>
            </p:spPr>
          </p:cxnSp>
        </p:grpSp>
        <p:sp>
          <p:nvSpPr>
            <p:cNvPr id="91" name="Rectangle 74">
              <a:extLst>
                <a:ext uri="{FF2B5EF4-FFF2-40B4-BE49-F238E27FC236}">
                  <a16:creationId xmlns:a16="http://schemas.microsoft.com/office/drawing/2014/main" id="{52ECE1E0-807E-E849-A717-4BFA81F07DFB}"/>
                </a:ext>
              </a:extLst>
            </p:cNvPr>
            <p:cNvSpPr/>
            <p:nvPr/>
          </p:nvSpPr>
          <p:spPr>
            <a:xfrm>
              <a:off x="5475148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92" name="Freeform 32">
              <a:extLst>
                <a:ext uri="{FF2B5EF4-FFF2-40B4-BE49-F238E27FC236}">
                  <a16:creationId xmlns:a16="http://schemas.microsoft.com/office/drawing/2014/main" id="{F7739A0C-D74C-8746-9C13-28F44C56890C}"/>
                </a:ext>
              </a:extLst>
            </p:cNvPr>
            <p:cNvSpPr/>
            <p:nvPr/>
          </p:nvSpPr>
          <p:spPr>
            <a:xfrm>
              <a:off x="5462176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9DA2294-405C-3948-BB89-7695B751E058}"/>
                </a:ext>
              </a:extLst>
            </p:cNvPr>
            <p:cNvSpPr txBox="1"/>
            <p:nvPr/>
          </p:nvSpPr>
          <p:spPr>
            <a:xfrm>
              <a:off x="562603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P5</a:t>
              </a:r>
            </a:p>
          </p:txBody>
        </p:sp>
        <p:sp>
          <p:nvSpPr>
            <p:cNvPr id="94" name="Rectangle 74">
              <a:extLst>
                <a:ext uri="{FF2B5EF4-FFF2-40B4-BE49-F238E27FC236}">
                  <a16:creationId xmlns:a16="http://schemas.microsoft.com/office/drawing/2014/main" id="{53222200-5B3C-0349-B20D-800C1CA6AEAD}"/>
                </a:ext>
              </a:extLst>
            </p:cNvPr>
            <p:cNvSpPr/>
            <p:nvPr/>
          </p:nvSpPr>
          <p:spPr>
            <a:xfrm>
              <a:off x="6463297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95" name="Freeform 32">
              <a:extLst>
                <a:ext uri="{FF2B5EF4-FFF2-40B4-BE49-F238E27FC236}">
                  <a16:creationId xmlns:a16="http://schemas.microsoft.com/office/drawing/2014/main" id="{E2B43634-93E0-C24F-A260-C32923DA2D1B}"/>
                </a:ext>
              </a:extLst>
            </p:cNvPr>
            <p:cNvSpPr/>
            <p:nvPr/>
          </p:nvSpPr>
          <p:spPr>
            <a:xfrm>
              <a:off x="645032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FCA7FE2-ED05-7A44-9F4D-3DE4EB4E0B3A}"/>
                </a:ext>
              </a:extLst>
            </p:cNvPr>
            <p:cNvSpPr txBox="1"/>
            <p:nvPr/>
          </p:nvSpPr>
          <p:spPr>
            <a:xfrm>
              <a:off x="661418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P6</a:t>
              </a:r>
            </a:p>
          </p:txBody>
        </p:sp>
        <p:sp>
          <p:nvSpPr>
            <p:cNvPr id="97" name="Rectangle 74">
              <a:extLst>
                <a:ext uri="{FF2B5EF4-FFF2-40B4-BE49-F238E27FC236}">
                  <a16:creationId xmlns:a16="http://schemas.microsoft.com/office/drawing/2014/main" id="{D388726E-A0EE-8546-AEAE-AEB7C65FD474}"/>
                </a:ext>
              </a:extLst>
            </p:cNvPr>
            <p:cNvSpPr/>
            <p:nvPr/>
          </p:nvSpPr>
          <p:spPr>
            <a:xfrm>
              <a:off x="7451448" y="5141223"/>
              <a:ext cx="666848" cy="400110"/>
            </a:xfrm>
            <a:prstGeom prst="rect">
              <a:avLst/>
            </a:prstGeom>
            <a:noFill/>
          </p:spPr>
          <p:txBody>
            <a:bodyPr wrap="square" lIns="0" rIns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srgbClr val="70AD47">
                      <a:lumMod val="75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ko-KR" sz="2000" dirty="0">
                  <a:solidFill>
                    <a:srgbClr val="FFC000">
                      <a:lumMod val="50000"/>
                    </a:srgbClr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0</a:t>
              </a:r>
              <a:r>
                <a:rPr lang="en-US" altLang="ko-KR" sz="2000" dirty="0">
                  <a:solidFill>
                    <a:srgbClr val="7030A0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1</a:t>
              </a:r>
              <a:endParaRPr lang="ko-KR" altLang="ko-KR" sz="2000" dirty="0">
                <a:solidFill>
                  <a:srgbClr val="7030A0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98" name="Freeform 32">
              <a:extLst>
                <a:ext uri="{FF2B5EF4-FFF2-40B4-BE49-F238E27FC236}">
                  <a16:creationId xmlns:a16="http://schemas.microsoft.com/office/drawing/2014/main" id="{634A582C-F1FE-3946-B787-B36B38524323}"/>
                </a:ext>
              </a:extLst>
            </p:cNvPr>
            <p:cNvSpPr/>
            <p:nvPr/>
          </p:nvSpPr>
          <p:spPr>
            <a:xfrm>
              <a:off x="7438477" y="4808744"/>
              <a:ext cx="671753" cy="1095591"/>
            </a:xfrm>
            <a:custGeom>
              <a:avLst/>
              <a:gdLst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70 h 1965313"/>
                <a:gd name="connsiteX1" fmla="*/ 1992573 w 3807725"/>
                <a:gd name="connsiteY1" fmla="*/ 35 h 1965313"/>
                <a:gd name="connsiteX2" fmla="*/ 3807725 w 3807725"/>
                <a:gd name="connsiteY2" fmla="*/ 1965313 h 1965313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2 h 1965305"/>
                <a:gd name="connsiteX1" fmla="*/ 1992573 w 3807725"/>
                <a:gd name="connsiteY1" fmla="*/ 27 h 1965305"/>
                <a:gd name="connsiteX2" fmla="*/ 3807725 w 3807725"/>
                <a:gd name="connsiteY2" fmla="*/ 1965305 h 1965305"/>
                <a:gd name="connsiteX0" fmla="*/ 0 w 3807725"/>
                <a:gd name="connsiteY0" fmla="*/ 1924361 h 1965304"/>
                <a:gd name="connsiteX1" fmla="*/ 1992573 w 3807725"/>
                <a:gd name="connsiteY1" fmla="*/ 26 h 1965304"/>
                <a:gd name="connsiteX2" fmla="*/ 3807725 w 3807725"/>
                <a:gd name="connsiteY2" fmla="*/ 1965304 h 1965304"/>
                <a:gd name="connsiteX0" fmla="*/ 0 w 3807725"/>
                <a:gd name="connsiteY0" fmla="*/ 1924358 h 1965301"/>
                <a:gd name="connsiteX1" fmla="*/ 1992573 w 3807725"/>
                <a:gd name="connsiteY1" fmla="*/ 23 h 1965301"/>
                <a:gd name="connsiteX2" fmla="*/ 3807725 w 3807725"/>
                <a:gd name="connsiteY2" fmla="*/ 1965301 h 1965301"/>
                <a:gd name="connsiteX0" fmla="*/ 0 w 3807725"/>
                <a:gd name="connsiteY0" fmla="*/ 1924360 h 1965303"/>
                <a:gd name="connsiteX1" fmla="*/ 1992573 w 3807725"/>
                <a:gd name="connsiteY1" fmla="*/ 25 h 1965303"/>
                <a:gd name="connsiteX2" fmla="*/ 3807725 w 3807725"/>
                <a:gd name="connsiteY2" fmla="*/ 1965303 h 1965303"/>
                <a:gd name="connsiteX0" fmla="*/ 0 w 3784113"/>
                <a:gd name="connsiteY0" fmla="*/ 1951633 h 1965281"/>
                <a:gd name="connsiteX1" fmla="*/ 1968961 w 3784113"/>
                <a:gd name="connsiteY1" fmla="*/ 3 h 1965281"/>
                <a:gd name="connsiteX2" fmla="*/ 3784113 w 3784113"/>
                <a:gd name="connsiteY2" fmla="*/ 1965281 h 1965281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  <a:gd name="connsiteX0" fmla="*/ 0 w 3784113"/>
                <a:gd name="connsiteY0" fmla="*/ 1965277 h 1965278"/>
                <a:gd name="connsiteX1" fmla="*/ 1968961 w 3784113"/>
                <a:gd name="connsiteY1" fmla="*/ 0 h 1965278"/>
                <a:gd name="connsiteX2" fmla="*/ 3784113 w 3784113"/>
                <a:gd name="connsiteY2" fmla="*/ 1965278 h 1965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84113" h="1965278">
                  <a:moveTo>
                    <a:pt x="0" y="1965277"/>
                  </a:moveTo>
                  <a:cubicBezTo>
                    <a:pt x="234630" y="1392071"/>
                    <a:pt x="724317" y="0"/>
                    <a:pt x="1968961" y="0"/>
                  </a:cubicBezTo>
                  <a:cubicBezTo>
                    <a:pt x="3213605" y="0"/>
                    <a:pt x="3584157" y="1405720"/>
                    <a:pt x="3784113" y="1965278"/>
                  </a:cubicBezTo>
                </a:path>
              </a:pathLst>
            </a:cu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Medium" panose="020B0503020202020204" pitchFamily="34" charset="0"/>
                <a:ea typeface="Cambria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0CAE2A52-B826-B34F-9B2A-210B430ED9AA}"/>
                </a:ext>
              </a:extLst>
            </p:cNvPr>
            <p:cNvSpPr txBox="1"/>
            <p:nvPr/>
          </p:nvSpPr>
          <p:spPr>
            <a:xfrm>
              <a:off x="7602330" y="5481983"/>
              <a:ext cx="344039" cy="405763"/>
            </a:xfrm>
            <a:prstGeom prst="rect">
              <a:avLst/>
            </a:prstGeom>
            <a:noFill/>
          </p:spPr>
          <p:txBody>
            <a:bodyPr wrap="square" lIns="0" rIns="0" rtlCol="0" anchor="ctr">
              <a:no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P7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813103A-15F2-AB45-8993-6D38789C6808}"/>
                </a:ext>
              </a:extLst>
            </p:cNvPr>
            <p:cNvSpPr txBox="1"/>
            <p:nvPr/>
          </p:nvSpPr>
          <p:spPr>
            <a:xfrm>
              <a:off x="450888" y="4931758"/>
              <a:ext cx="497571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MSB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300C38A2-644E-EF44-8047-2B289BBF3628}"/>
                </a:ext>
              </a:extLst>
            </p:cNvPr>
            <p:cNvSpPr txBox="1"/>
            <p:nvPr/>
          </p:nvSpPr>
          <p:spPr>
            <a:xfrm>
              <a:off x="1005330" y="4931758"/>
              <a:ext cx="424339" cy="22536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u="none" strike="noStrike" kern="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LSB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92D478E-CCF7-9F4E-8AF4-ABAF46EF653B}"/>
                </a:ext>
              </a:extLst>
            </p:cNvPr>
            <p:cNvSpPr txBox="1"/>
            <p:nvPr/>
          </p:nvSpPr>
          <p:spPr>
            <a:xfrm>
              <a:off x="731637" y="4475565"/>
              <a:ext cx="482938" cy="22127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lIns="0" tIns="0" rIns="0" bIns="0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u="none" strike="noStrike" kern="0" cap="none" spc="0" normalizeH="0" baseline="0" noProof="0" dirty="0">
                  <a:ln>
                    <a:noFill/>
                  </a:ln>
                  <a:solidFill>
                    <a:srgbClr val="FFC000">
                      <a:lumMod val="50000"/>
                    </a:srgbClr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Cambria" panose="02040503050406030204" pitchFamily="18" charset="0"/>
                  <a:cs typeface="Times New Roman" panose="02020603050405020304" pitchFamily="18" charset="0"/>
                </a:rPr>
                <a:t>CSB</a:t>
              </a:r>
            </a:p>
          </p:txBody>
        </p:sp>
        <p:cxnSp>
          <p:nvCxnSpPr>
            <p:cNvPr id="103" name="Straight Arrow Connector 78">
              <a:extLst>
                <a:ext uri="{FF2B5EF4-FFF2-40B4-BE49-F238E27FC236}">
                  <a16:creationId xmlns:a16="http://schemas.microsoft.com/office/drawing/2014/main" id="{AF1A1788-0B8A-C049-A969-3A8389CB2102}"/>
                </a:ext>
              </a:extLst>
            </p:cNvPr>
            <p:cNvCxnSpPr/>
            <p:nvPr/>
          </p:nvCxnSpPr>
          <p:spPr>
            <a:xfrm>
              <a:off x="421033" y="5891876"/>
              <a:ext cx="843971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104" name="직선 화살표 연결선 451">
              <a:extLst>
                <a:ext uri="{FF2B5EF4-FFF2-40B4-BE49-F238E27FC236}">
                  <a16:creationId xmlns:a16="http://schemas.microsoft.com/office/drawing/2014/main" id="{3633C415-18A3-714A-AB6A-844E2EC0BB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9737" y="4678021"/>
              <a:ext cx="0" cy="493969"/>
            </a:xfrm>
            <a:prstGeom prst="straightConnector1">
              <a:avLst/>
            </a:prstGeom>
            <a:noFill/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  <a:headEnd type="oval" w="sm" len="sm"/>
              <a:tailEnd type="triangle"/>
            </a:ln>
            <a:effectLst/>
          </p:spPr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552B304-2AF6-974F-870A-0FF7F7E42632}"/>
                </a:ext>
              </a:extLst>
            </p:cNvPr>
            <p:cNvSpPr txBox="1"/>
            <p:nvPr/>
          </p:nvSpPr>
          <p:spPr>
            <a:xfrm>
              <a:off x="1086357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REF0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00B8F06-4B3A-A548-9541-FFF5B6D10303}"/>
                </a:ext>
              </a:extLst>
            </p:cNvPr>
            <p:cNvSpPr txBox="1"/>
            <p:nvPr/>
          </p:nvSpPr>
          <p:spPr>
            <a:xfrm>
              <a:off x="2035378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REF1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994BB45A-5062-7744-9C01-B48E74C747A0}"/>
                </a:ext>
              </a:extLst>
            </p:cNvPr>
            <p:cNvSpPr txBox="1"/>
            <p:nvPr/>
          </p:nvSpPr>
          <p:spPr>
            <a:xfrm>
              <a:off x="3021336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REF2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86FED931-BA1C-F94E-A6DB-D3E6FE9D0A5C}"/>
                </a:ext>
              </a:extLst>
            </p:cNvPr>
            <p:cNvSpPr txBox="1"/>
            <p:nvPr/>
          </p:nvSpPr>
          <p:spPr>
            <a:xfrm>
              <a:off x="4000156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REF3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568B7432-223B-2F4F-87FE-D50CEB582EA4}"/>
                </a:ext>
              </a:extLst>
            </p:cNvPr>
            <p:cNvSpPr txBox="1"/>
            <p:nvPr/>
          </p:nvSpPr>
          <p:spPr>
            <a:xfrm>
              <a:off x="4938549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REF4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70B87C0-2B4A-BF45-A00A-A4144CCB26AB}"/>
                </a:ext>
              </a:extLst>
            </p:cNvPr>
            <p:cNvSpPr txBox="1"/>
            <p:nvPr/>
          </p:nvSpPr>
          <p:spPr>
            <a:xfrm>
              <a:off x="5897384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REF5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C297D768-F6D3-304C-9C59-558CC8A418DF}"/>
                </a:ext>
              </a:extLst>
            </p:cNvPr>
            <p:cNvSpPr txBox="1"/>
            <p:nvPr/>
          </p:nvSpPr>
          <p:spPr>
            <a:xfrm>
              <a:off x="6860790" y="4158830"/>
              <a:ext cx="699536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REF6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9DA03790-6FC5-6A48-997A-FA8CCA96AD0E}"/>
                </a:ext>
              </a:extLst>
            </p:cNvPr>
            <p:cNvSpPr txBox="1"/>
            <p:nvPr/>
          </p:nvSpPr>
          <p:spPr>
            <a:xfrm>
              <a:off x="689328" y="5981706"/>
              <a:ext cx="1649470" cy="61555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00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kumimoji="0" lang="en-US" altLang="ko-KR" sz="2000" u="none" strike="noStrike" kern="0" cap="none" spc="0" normalizeH="0" baseline="-2500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r>
                <a:rPr kumimoji="0" lang="en-US" altLang="ko-KR" sz="200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 Margin</a:t>
              </a:r>
              <a:endParaRPr kumimoji="0" lang="ko-KR" altLang="en-US" sz="2000" u="none" strike="noStrike" kern="0" cap="none" spc="0" normalizeH="0" baseline="-2500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F9646A70-9117-D642-A363-094E56760DE9}"/>
                </a:ext>
              </a:extLst>
            </p:cNvPr>
            <p:cNvSpPr txBox="1"/>
            <p:nvPr/>
          </p:nvSpPr>
          <p:spPr>
            <a:xfrm>
              <a:off x="8195151" y="5474026"/>
              <a:ext cx="808609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ko-KR" sz="2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V</a:t>
              </a:r>
              <a:r>
                <a:rPr lang="en-US" altLang="ko-KR" sz="2000" baseline="-25000" dirty="0">
                  <a:solidFill>
                    <a:prstClr val="black"/>
                  </a:solidFill>
                  <a:latin typeface="Avenir Next Medium" panose="020B0503020202020204" pitchFamily="34" charset="0"/>
                  <a:ea typeface="맑은 고딕" panose="020B0503020000020004" pitchFamily="34" charset="-127"/>
                  <a:cs typeface="Times New Roman" panose="02020603050405020304" pitchFamily="18" charset="0"/>
                </a:rPr>
                <a:t>TH</a:t>
              </a:r>
              <a:endParaRPr lang="ko-KR" altLang="en-US" sz="2000" baseline="-25000" dirty="0">
                <a:solidFill>
                  <a:prstClr val="black"/>
                </a:solidFill>
                <a:latin typeface="Avenir Next Medium" panose="020B0503020202020204" pitchFamily="34" charset="0"/>
                <a:ea typeface="맑은 고딕" panose="020B0503020000020004" pitchFamily="34" charset="-127"/>
                <a:cs typeface="Times New Roman" panose="02020603050405020304" pitchFamily="18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B83F8877-6326-A044-B00E-98F125ECF1EA}"/>
                </a:ext>
              </a:extLst>
            </p:cNvPr>
            <p:cNvSpPr txBox="1"/>
            <p:nvPr/>
          </p:nvSpPr>
          <p:spPr>
            <a:xfrm>
              <a:off x="1585566" y="5954342"/>
              <a:ext cx="5919327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&lt;V</a:t>
              </a:r>
              <a:r>
                <a:rPr lang="en-US" altLang="ko-KR" sz="2000" baseline="-25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TH</a:t>
              </a:r>
              <a:r>
                <a:rPr lang="en-US" altLang="ko-KR" sz="2000" dirty="0">
                  <a:latin typeface="Avenir Next Medium" panose="020B0503020202020204" pitchFamily="34" charset="0"/>
                  <a:cs typeface="Times New Roman" panose="02020603050405020304" pitchFamily="18" charset="0"/>
                </a:rPr>
                <a:t> Distribution of a TLC Page&gt;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354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9050">
          <a:solidFill>
            <a:schemeClr val="tx1"/>
          </a:solidFill>
        </a:ln>
      </a:spPr>
      <a:bodyPr lIns="0" tIns="0" rIns="0" bIns="0" rtlCol="0" anchor="ctr"/>
      <a:lstStyle>
        <a:defPPr algn="ctr">
          <a:defRPr dirty="0">
            <a:latin typeface="Avenir Next Medium" panose="020B05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2177</Words>
  <Application>Microsoft Office PowerPoint</Application>
  <PresentationFormat>On-screen Show (4:3)</PresentationFormat>
  <Paragraphs>771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33</vt:i4>
      </vt:variant>
    </vt:vector>
  </HeadingPairs>
  <TitlesOfParts>
    <vt:vector size="58" baseType="lpstr">
      <vt:lpstr>Arial</vt:lpstr>
      <vt:lpstr>Avenir Next</vt:lpstr>
      <vt:lpstr>Avenir Next Demi Bold</vt:lpstr>
      <vt:lpstr>Avenir Next Medium</vt:lpstr>
      <vt:lpstr>Calibri</vt:lpstr>
      <vt:lpstr>Calibri Light</vt:lpstr>
      <vt:lpstr>Cambria</vt:lpstr>
      <vt:lpstr>Courier</vt:lpstr>
      <vt:lpstr>Courier New</vt:lpstr>
      <vt:lpstr>Garamond</vt:lpstr>
      <vt:lpstr>System Font Regular</vt:lpstr>
      <vt:lpstr>Tahoma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Office Theme</vt:lpstr>
      <vt:lpstr>P&amp;S Modern SSDs  Cutting-Edge Research in SSDs</vt:lpstr>
      <vt:lpstr>Pipelined &amp; Adaptive Read-Retry</vt:lpstr>
      <vt:lpstr>Problem: Long, Non-Deterministic Latency</vt:lpstr>
      <vt:lpstr>Problem: Long, Non-Deterministic Latency</vt:lpstr>
      <vt:lpstr>Errors in NAND Flash Memory</vt:lpstr>
      <vt:lpstr>Errors in NAND Flash Memory</vt:lpstr>
      <vt:lpstr>Error-Correcting Codes (ECC)</vt:lpstr>
      <vt:lpstr>Error-Correcting Codes (ECC)</vt:lpstr>
      <vt:lpstr>Errors in Modern NAND Flash Memory</vt:lpstr>
      <vt:lpstr>Errors in Modern NAND Flash Memory</vt:lpstr>
      <vt:lpstr>Read-Retry Operation</vt:lpstr>
      <vt:lpstr>Read-Retry Operation</vt:lpstr>
      <vt:lpstr>Read-Retry: Performance Overhead</vt:lpstr>
      <vt:lpstr>Read-Retry: Performance Overhead</vt:lpstr>
      <vt:lpstr>P&amp;AR2: Outline</vt:lpstr>
      <vt:lpstr>Pipelined Read-Retry (PR2): Key Idea</vt:lpstr>
      <vt:lpstr>Pipelined Read-Retry (PR2): Key Idea</vt:lpstr>
      <vt:lpstr>Pipelined Read-Retry (PR2): Key Idea</vt:lpstr>
      <vt:lpstr>P&amp;AR2: Outline</vt:lpstr>
      <vt:lpstr>Adaptive Read-Retry (AR2): Key Idea</vt:lpstr>
      <vt:lpstr>Adaptive Read-Retry (AR2): Key Idea</vt:lpstr>
      <vt:lpstr>Adaptive Read-Retry (AR2): Key Idea</vt:lpstr>
      <vt:lpstr>Adaptive Read-Retry (AR2): Key Idea</vt:lpstr>
      <vt:lpstr>Adaptive Read-Retry (AR2): Key Idea</vt:lpstr>
      <vt:lpstr>Adaptive Read-Retry (AR2): Key Idea</vt:lpstr>
      <vt:lpstr>Real-Device Characterization</vt:lpstr>
      <vt:lpstr>P&amp;AR2: Design</vt:lpstr>
      <vt:lpstr>P&amp;AR2: Design</vt:lpstr>
      <vt:lpstr>P&amp;AR2: Design</vt:lpstr>
      <vt:lpstr>P&amp;AR2: Design</vt:lpstr>
      <vt:lpstr>P&amp;AR2: Outline</vt:lpstr>
      <vt:lpstr>Evaluation Results</vt:lpstr>
      <vt:lpstr>P&amp;S Modern SSDs  Cutting-Edge Research in SSDs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Rakesh Nadig</cp:lastModifiedBy>
  <cp:revision>1254</cp:revision>
  <dcterms:created xsi:type="dcterms:W3CDTF">2010-09-08T00:51:32Z</dcterms:created>
  <dcterms:modified xsi:type="dcterms:W3CDTF">2023-01-03T06:56:42Z</dcterms:modified>
</cp:coreProperties>
</file>